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6" r:id="rId3"/>
    <p:sldId id="282" r:id="rId4"/>
    <p:sldId id="257" r:id="rId5"/>
    <p:sldId id="258" r:id="rId6"/>
    <p:sldId id="259" r:id="rId7"/>
    <p:sldId id="280" r:id="rId8"/>
    <p:sldId id="260" r:id="rId9"/>
    <p:sldId id="281" r:id="rId10"/>
    <p:sldId id="279" r:id="rId11"/>
    <p:sldId id="27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344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086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74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822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777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5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29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816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392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72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6152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0412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058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211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444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5447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1799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644076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02353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7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72"/>
            <a:ext cx="10515600" cy="1500187"/>
          </a:xfrm>
        </p:spPr>
        <p:txBody>
          <a:bodyPr/>
          <a:lstStyle>
            <a:lvl1pPr marL="0" indent="0">
              <a:buNone/>
              <a:defRPr sz="1800"/>
            </a:lvl1pPr>
            <a:lvl2pPr marL="342892" indent="0">
              <a:buNone/>
              <a:defRPr sz="1500"/>
            </a:lvl2pPr>
            <a:lvl3pPr marL="685783" indent="0">
              <a:buNone/>
              <a:defRPr sz="1350"/>
            </a:lvl3pPr>
            <a:lvl4pPr marL="1028675" indent="0">
              <a:buNone/>
              <a:defRPr sz="1200"/>
            </a:lvl4pPr>
            <a:lvl5pPr marL="1371566" indent="0">
              <a:buNone/>
              <a:defRPr sz="1200"/>
            </a:lvl5pPr>
            <a:lvl6pPr marL="1714457" indent="0">
              <a:buNone/>
              <a:defRPr sz="1200"/>
            </a:lvl6pPr>
            <a:lvl7pPr marL="2057348" indent="0">
              <a:buNone/>
              <a:defRPr sz="1200"/>
            </a:lvl7pPr>
            <a:lvl8pPr marL="2400240" indent="0">
              <a:buNone/>
              <a:defRPr sz="1200"/>
            </a:lvl8pPr>
            <a:lvl9pPr marL="2743132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73663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3" y="1604963"/>
            <a:ext cx="5382684" cy="39751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5484" y="1604963"/>
            <a:ext cx="5384800" cy="39751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455634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9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750626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20132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00759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23" y="457200"/>
            <a:ext cx="393276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34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23" y="2057400"/>
            <a:ext cx="393276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800498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23" y="457200"/>
            <a:ext cx="393276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34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s-EC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23" y="2057400"/>
            <a:ext cx="393276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78539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72385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3" y="273059"/>
            <a:ext cx="2741084" cy="530701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3059"/>
            <a:ext cx="8026400" cy="530701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95987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1AD3239-1F74-4F72-8F20-4F72C31C46A5}" type="datetimeFigureOut">
              <a:rPr lang="es-ES" smtClean="0"/>
              <a:t>10/02/2017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9382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09603" y="273050"/>
            <a:ext cx="10970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C"/>
              <a:t>Pulse para editar el formato del texto de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3" y="1604963"/>
            <a:ext cx="10970684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876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C"/>
              <a:t>Pulse para editar el formato de esquema del texto</a:t>
            </a:r>
          </a:p>
          <a:p>
            <a:pPr lvl="1"/>
            <a:r>
              <a:rPr lang="en-GB" altLang="es-EC"/>
              <a:t>Segundo nivel del esquema</a:t>
            </a:r>
          </a:p>
          <a:p>
            <a:pPr lvl="2"/>
            <a:r>
              <a:rPr lang="en-GB" altLang="es-EC"/>
              <a:t>Tercer nivel del esquema</a:t>
            </a:r>
          </a:p>
          <a:p>
            <a:pPr lvl="3"/>
            <a:r>
              <a:rPr lang="en-GB" altLang="es-EC"/>
              <a:t>Cuarto nivel del esquema</a:t>
            </a:r>
          </a:p>
          <a:p>
            <a:pPr lvl="4"/>
            <a:r>
              <a:rPr lang="en-GB" altLang="es-EC"/>
              <a:t>Quinto nivel del esquema</a:t>
            </a:r>
          </a:p>
          <a:p>
            <a:pPr lvl="4"/>
            <a:r>
              <a:rPr lang="en-GB" altLang="es-EC"/>
              <a:t>Sexto nivel del esquema</a:t>
            </a:r>
          </a:p>
          <a:p>
            <a:pPr lvl="4"/>
            <a:r>
              <a:rPr lang="en-GB" altLang="es-EC"/>
              <a:t>Séptimo nivel del esquema</a:t>
            </a:r>
          </a:p>
        </p:txBody>
      </p:sp>
    </p:spTree>
    <p:extLst>
      <p:ext uri="{BB962C8B-B14F-4D97-AF65-F5344CB8AC3E}">
        <p14:creationId xmlns:p14="http://schemas.microsoft.com/office/powerpoint/2010/main" val="3795934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336938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DejaVu Sans" charset="0"/>
          <a:cs typeface="+mj-cs"/>
        </a:defRPr>
      </a:lvl1pPr>
      <a:lvl2pPr algn="l" defTabSz="336938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ea typeface="DejaVu Sans" charset="0"/>
          <a:cs typeface="DejaVu Sans" panose="020B0603030804020204" pitchFamily="34" charset="0"/>
        </a:defRPr>
      </a:lvl2pPr>
      <a:lvl3pPr algn="l" defTabSz="336938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ea typeface="DejaVu Sans" charset="0"/>
          <a:cs typeface="DejaVu Sans" panose="020B0603030804020204" pitchFamily="34" charset="0"/>
        </a:defRPr>
      </a:lvl3pPr>
      <a:lvl4pPr algn="l" defTabSz="336938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ea typeface="DejaVu Sans" charset="0"/>
          <a:cs typeface="DejaVu Sans" panose="020B0603030804020204" pitchFamily="34" charset="0"/>
        </a:defRPr>
      </a:lvl4pPr>
      <a:lvl5pPr algn="l" defTabSz="336938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ea typeface="DejaVu Sans" charset="0"/>
          <a:cs typeface="DejaVu Sans" panose="020B0603030804020204" pitchFamily="34" charset="0"/>
        </a:defRPr>
      </a:lvl5pPr>
      <a:lvl6pPr marL="1885903" indent="-171446" algn="l" defTabSz="336938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cs typeface="DejaVu Sans" panose="020B0603030804020204" pitchFamily="34" charset="0"/>
        </a:defRPr>
      </a:lvl6pPr>
      <a:lvl7pPr marL="2228795" indent="-171446" algn="l" defTabSz="336938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cs typeface="DejaVu Sans" panose="020B0603030804020204" pitchFamily="34" charset="0"/>
        </a:defRPr>
      </a:lvl7pPr>
      <a:lvl8pPr marL="2571686" indent="-171446" algn="l" defTabSz="336938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cs typeface="DejaVu Sans" panose="020B0603030804020204" pitchFamily="34" charset="0"/>
        </a:defRPr>
      </a:lvl8pPr>
      <a:lvl9pPr marL="2914577" indent="-171446" algn="l" defTabSz="336938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Arial" panose="020B0604020202020204" pitchFamily="34" charset="0"/>
          <a:cs typeface="DejaVu Sans" panose="020B0603030804020204" pitchFamily="34" charset="0"/>
        </a:defRPr>
      </a:lvl9pPr>
    </p:titleStyle>
    <p:bodyStyle>
      <a:lvl1pPr marL="257168" indent="-257168" algn="l" defTabSz="336938" rtl="0" eaLnBrk="1" fontAlgn="base" hangingPunct="1">
        <a:lnSpc>
          <a:spcPct val="93000"/>
        </a:lnSpc>
        <a:spcBef>
          <a:spcPct val="0"/>
        </a:spcBef>
        <a:spcAft>
          <a:spcPts val="1069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557199" indent="-214308" algn="l" defTabSz="336938" rtl="0" eaLnBrk="1" fontAlgn="base" hangingPunct="1">
        <a:lnSpc>
          <a:spcPct val="93000"/>
        </a:lnSpc>
        <a:spcBef>
          <a:spcPct val="0"/>
        </a:spcBef>
        <a:spcAft>
          <a:spcPts val="854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857228" indent="-171446" algn="l" defTabSz="336938" rtl="0" eaLnBrk="1" fontAlgn="base" hangingPunct="1">
        <a:lnSpc>
          <a:spcPct val="93000"/>
        </a:lnSpc>
        <a:spcBef>
          <a:spcPct val="0"/>
        </a:spcBef>
        <a:spcAft>
          <a:spcPts val="638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200120" indent="-171446" algn="l" defTabSz="336938" rtl="0" eaLnBrk="1" fontAlgn="base" hangingPunct="1">
        <a:lnSpc>
          <a:spcPct val="93000"/>
        </a:lnSpc>
        <a:spcBef>
          <a:spcPct val="0"/>
        </a:spcBef>
        <a:spcAft>
          <a:spcPts val="431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1543012" indent="-171446" algn="l" defTabSz="336938" rtl="0" eaLnBrk="1" fontAlgn="base" hangingPunct="1">
        <a:lnSpc>
          <a:spcPct val="93000"/>
        </a:lnSpc>
        <a:spcBef>
          <a:spcPct val="0"/>
        </a:spcBef>
        <a:spcAft>
          <a:spcPts val="216"/>
        </a:spcAft>
        <a:buClr>
          <a:srgbClr val="000000"/>
        </a:buClr>
        <a:buSzPct val="100000"/>
        <a:buFont typeface="Times New Roman" panose="02020603050405020304" pitchFamily="18" charset="0"/>
        <a:defRPr sz="15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884776" y="1382903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>
          <a:xfrm>
            <a:off x="3364682" y="4473172"/>
            <a:ext cx="5274367" cy="1951383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Jaime Cevallos Garcés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Febrero 2017</a:t>
            </a:r>
          </a:p>
          <a:p>
            <a:endParaRPr lang="es-ES" dirty="0"/>
          </a:p>
          <a:p>
            <a:endParaRPr lang="es-ES" u="sng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1884776" y="2854700"/>
            <a:ext cx="8708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u="sng" dirty="0"/>
              <a:t>Gestión de Proyectos Ambientales </a:t>
            </a:r>
          </a:p>
        </p:txBody>
      </p:sp>
    </p:spTree>
    <p:extLst>
      <p:ext uri="{BB962C8B-B14F-4D97-AF65-F5344CB8AC3E}">
        <p14:creationId xmlns:p14="http://schemas.microsoft.com/office/powerpoint/2010/main" val="25206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-418052" y="310945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-916297" y="4346582"/>
            <a:ext cx="8708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u="sng" dirty="0"/>
              <a:t>Gestión de Proyectos Ambientales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1150" y="0"/>
            <a:ext cx="47908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5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1548" y="520148"/>
            <a:ext cx="10455964" cy="2103782"/>
          </a:xfrm>
        </p:spPr>
        <p:txBody>
          <a:bodyPr/>
          <a:lstStyle/>
          <a:p>
            <a:r>
              <a:rPr lang="es-ES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Objetivo General</a:t>
            </a:r>
            <a:br>
              <a:rPr lang="es-ES" dirty="0"/>
            </a:br>
            <a:br>
              <a:rPr lang="es-ES" sz="2000" dirty="0"/>
            </a:br>
            <a:r>
              <a:rPr lang="es-ES" sz="2000" dirty="0"/>
              <a:t>Dotar a los participantes de las herramientas teóricas y metodológicas  para desarrollar aptitudes  para la formulación de proyectos ambientales.</a:t>
            </a:r>
            <a:br>
              <a:rPr lang="es-ES" sz="2000" dirty="0"/>
            </a:br>
            <a:endParaRPr lang="es-ES" sz="20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291548" y="2531165"/>
            <a:ext cx="11423373" cy="3843131"/>
          </a:xfrm>
        </p:spPr>
        <p:txBody>
          <a:bodyPr>
            <a:normAutofit fontScale="85000" lnSpcReduction="20000"/>
          </a:bodyPr>
          <a:lstStyle/>
          <a:p>
            <a:r>
              <a:rPr lang="es-E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Objetivos Específicos</a:t>
            </a:r>
          </a:p>
          <a:p>
            <a:endParaRPr lang="es-ES" sz="2800" b="1" dirty="0"/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s-ES" sz="2400" dirty="0"/>
              <a:t>Discriminar los aspectos  básicas para la formulación y gestión de los proyectos ambientales.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ES" sz="2400" dirty="0"/>
              <a:t>Discriminar los requerimientos para formular proyectos ambientales  y el  logro de metas realistas.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ES" sz="2400" dirty="0"/>
              <a:t>Comprender cómo aplicar indicadores para medir el progreso de la gestión ambiental.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400" dirty="0"/>
              <a:t>Dotar a los participantes de herramientas teóricas y metodológicas  para  la formulación de proyectos ambientales dentro del formato de organismos públicos y ONGs.</a:t>
            </a:r>
            <a:br>
              <a:rPr lang="es-ES" sz="2400" dirty="0"/>
            </a:b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8390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2919" y="321365"/>
            <a:ext cx="8825659" cy="579783"/>
          </a:xfrm>
        </p:spPr>
        <p:txBody>
          <a:bodyPr/>
          <a:lstStyle/>
          <a:p>
            <a:r>
              <a:rPr lang="es-ES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Resultados del Aprendizaje</a:t>
            </a:r>
            <a:br>
              <a:rPr lang="es-ES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s-E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 </a:t>
            </a:r>
            <a:br>
              <a:rPr lang="es-ES" dirty="0"/>
            </a:br>
            <a:endParaRPr lang="es-ES" sz="200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half" idx="2"/>
          </p:nvPr>
        </p:nvSpPr>
        <p:spPr>
          <a:xfrm>
            <a:off x="452589" y="1245703"/>
            <a:ext cx="11182820" cy="5088835"/>
          </a:xfrm>
        </p:spPr>
        <p:txBody>
          <a:bodyPr>
            <a:normAutofit/>
          </a:bodyPr>
          <a:lstStyle/>
          <a:p>
            <a:r>
              <a:rPr lang="es-ES" sz="2000" dirty="0"/>
              <a:t>Al finalizar el módulo,  los estudiantes serán capaces de:</a:t>
            </a:r>
            <a:br>
              <a:rPr lang="es-ES" sz="2000" dirty="0"/>
            </a:br>
            <a:br>
              <a:rPr lang="es-ES" dirty="0"/>
            </a:br>
            <a:r>
              <a:rPr lang="es-ES" dirty="0"/>
              <a:t>1. </a:t>
            </a:r>
            <a:r>
              <a:rPr lang="es-ES" sz="2000" dirty="0"/>
              <a:t>Demostrar comprensión detallada de los principios básicos para la formulación de proyectos ambientales.</a:t>
            </a:r>
          </a:p>
          <a:p>
            <a:br>
              <a:rPr lang="es-ES" sz="2000" dirty="0"/>
            </a:br>
            <a:r>
              <a:rPr lang="es-ES" sz="2000" dirty="0"/>
              <a:t>2. Explicar los problemas más comunes  para la formulación y seguimiento de proyectos ambientales.</a:t>
            </a:r>
          </a:p>
          <a:p>
            <a:br>
              <a:rPr lang="es-ES" sz="2000" dirty="0"/>
            </a:br>
            <a:r>
              <a:rPr lang="es-ES" sz="2000" dirty="0"/>
              <a:t>3. Sugerir herramientas  para la formulación efectiva de proyectos ambientales.</a:t>
            </a:r>
          </a:p>
          <a:p>
            <a:br>
              <a:rPr lang="es-ES" sz="2000" dirty="0"/>
            </a:br>
            <a:r>
              <a:rPr lang="es-ES" sz="2000" dirty="0"/>
              <a:t>4. Proponer proyectos ambientales para la gestión de recursos naturales.</a:t>
            </a:r>
          </a:p>
          <a:p>
            <a:br>
              <a:rPr lang="es-ES" sz="2000" dirty="0"/>
            </a:br>
            <a:r>
              <a:rPr lang="es-ES" sz="2000" dirty="0"/>
              <a:t>5. Utilizar herramientas teóricas y metodológicas para la formulación de proyectos  e indicadores. </a:t>
            </a:r>
          </a:p>
        </p:txBody>
      </p:sp>
    </p:spTree>
    <p:extLst>
      <p:ext uri="{BB962C8B-B14F-4D97-AF65-F5344CB8AC3E}">
        <p14:creationId xmlns:p14="http://schemas.microsoft.com/office/powerpoint/2010/main" val="301057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496" y="321365"/>
            <a:ext cx="8918713" cy="1981200"/>
          </a:xfrm>
        </p:spPr>
        <p:txBody>
          <a:bodyPr/>
          <a:lstStyle/>
          <a:p>
            <a:r>
              <a:rPr lang="es-E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Contenidos</a:t>
            </a:r>
            <a:br>
              <a:rPr lang="es-E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br>
              <a:rPr lang="es-ES" sz="2800" dirty="0"/>
            </a:b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405115" y="1828800"/>
            <a:ext cx="11273742" cy="3157330"/>
          </a:xfrm>
        </p:spPr>
        <p:txBody>
          <a:bodyPr>
            <a:normAutofit/>
          </a:bodyPr>
          <a:lstStyle/>
          <a:p>
            <a:r>
              <a:rPr lang="es-ES" sz="2000" dirty="0"/>
              <a:t>1.1.	 Introducción a la gestión de los proyectos en recursos naturales</a:t>
            </a:r>
          </a:p>
          <a:p>
            <a:r>
              <a:rPr lang="es-ES" sz="2000" dirty="0"/>
              <a:t>1.2. Revisión del ciclo del proyecto y los tipos de proyectos</a:t>
            </a:r>
          </a:p>
          <a:p>
            <a:r>
              <a:rPr lang="es-ES" sz="2000" dirty="0"/>
              <a:t>1.3. Ciclo de Manejo Adaptativo</a:t>
            </a:r>
          </a:p>
          <a:p>
            <a:r>
              <a:rPr lang="es-ES" sz="2000" dirty="0"/>
              <a:t>1.4. Análisis de la necesidad de un diagnóstico y la identificación clara de un problema</a:t>
            </a:r>
          </a:p>
          <a:p>
            <a:r>
              <a:rPr lang="es-ES" sz="2000" dirty="0"/>
              <a:t>1.5. Partes de un proyecto y su construcción</a:t>
            </a:r>
          </a:p>
          <a:p>
            <a:r>
              <a:rPr lang="es-ES" sz="2000" dirty="0"/>
              <a:t>1.6. Formatos de presentación de proyectos de organismos públicos y ONGs</a:t>
            </a:r>
          </a:p>
          <a:p>
            <a:pPr lvl="1"/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68234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496" y="321365"/>
            <a:ext cx="8918713" cy="1981200"/>
          </a:xfrm>
        </p:spPr>
        <p:txBody>
          <a:bodyPr/>
          <a:lstStyle/>
          <a:p>
            <a:r>
              <a:rPr lang="es-E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Tema 1</a:t>
            </a:r>
            <a:br>
              <a:rPr lang="es-E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br>
              <a:rPr lang="es-E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s-E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Introducción a la gestión de los proyectos en recursos naturales 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875302" y="2696120"/>
            <a:ext cx="10163100" cy="3406480"/>
          </a:xfrm>
        </p:spPr>
        <p:txBody>
          <a:bodyPr>
            <a:normAutofit/>
          </a:bodyPr>
          <a:lstStyle/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s-ES" sz="2000" dirty="0"/>
              <a:t>Para abordar el tema de proyectos como unidad mínima de gestión, es importante considerar previamente algunos conceptos de planificación, que nos permitan resolver los siguientes interrogantes:</a:t>
            </a:r>
          </a:p>
          <a:p>
            <a:pPr lvl="1"/>
            <a:r>
              <a:rPr lang="es-ES" sz="2000" dirty="0"/>
              <a:t> 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s-ES" sz="2000" dirty="0"/>
              <a:t>¿Cómo se materializa la Planificación?</a:t>
            </a:r>
          </a:p>
          <a:p>
            <a:pPr lvl="1"/>
            <a:r>
              <a:rPr lang="es-ES" sz="2000" dirty="0"/>
              <a:t>¿Por qué “el éxito de los planes consiste en la adecuada selección de los proyectos”?</a:t>
            </a:r>
          </a:p>
          <a:p>
            <a:pPr lvl="1"/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038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40" y="321366"/>
            <a:ext cx="9899373" cy="1981200"/>
          </a:xfrm>
        </p:spPr>
        <p:txBody>
          <a:bodyPr/>
          <a:lstStyle/>
          <a:p>
            <a:pPr algn="ctr"/>
            <a:r>
              <a:rPr lang="es-ES" sz="2800" dirty="0"/>
              <a:t>¿Qué es la Planificación?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half" idx="2"/>
          </p:nvPr>
        </p:nvSpPr>
        <p:spPr>
          <a:xfrm>
            <a:off x="1741917" y="1121466"/>
            <a:ext cx="8825659" cy="2362200"/>
          </a:xfrm>
        </p:spPr>
        <p:txBody>
          <a:bodyPr/>
          <a:lstStyle/>
          <a:p>
            <a:r>
              <a:rPr lang="es-ES" dirty="0"/>
              <a:t>La Planificación, es el primer momento de la gestión, en el cual se identifican, se ordenan y se armonizan de manera participativa y concertada un conjunto de estrategia para alcanzar los objetivos y las metas deseadas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661" y="3264061"/>
            <a:ext cx="9134915" cy="337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53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528" y="221335"/>
            <a:ext cx="9001156" cy="1785926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+mn-lt"/>
              </a:rPr>
              <a:t>¿Por qué planificar para hacer gestión ambiental?</a:t>
            </a:r>
          </a:p>
        </p:txBody>
      </p:sp>
      <p:sp>
        <p:nvSpPr>
          <p:cNvPr id="9" name="5 Rectángulo"/>
          <p:cNvSpPr/>
          <p:nvPr/>
        </p:nvSpPr>
        <p:spPr>
          <a:xfrm>
            <a:off x="-1" y="0"/>
            <a:ext cx="6782766" cy="101566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defTabSz="914400"/>
            <a:r>
              <a:rPr lang="es-ES" sz="2000" b="1" dirty="0">
                <a:solidFill>
                  <a:srgbClr val="000000"/>
                </a:solidFill>
                <a:latin typeface="Arial"/>
                <a:cs typeface="Arial" pitchFamily="34" charset="0"/>
              </a:rPr>
              <a:t>Planificar es  decidir lo que deseamos para el futuro a partir de la comprensión de la situación actual definiendo los pasos que debemos seguir</a:t>
            </a:r>
            <a:endParaRPr lang="es-ES" sz="2000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pic>
        <p:nvPicPr>
          <p:cNvPr id="10" name="Picture 2" descr="http://3.bp.blogspot.com/_Op7os34WbnE/TMg1t4IhqVI/AAAAAAAAAA0/YhpX05MOCTE/s320/zee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2796" y="2532309"/>
            <a:ext cx="3764084" cy="42412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15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85531" y="437182"/>
            <a:ext cx="11184835" cy="738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>
                <a:solidFill>
                  <a:srgbClr val="FFFF00"/>
                </a:solidFill>
              </a:rPr>
              <a:t>EJERCICIO </a:t>
            </a:r>
          </a:p>
          <a:p>
            <a:pPr algn="ctr"/>
            <a:r>
              <a:rPr lang="es-ES" sz="2800" dirty="0">
                <a:solidFill>
                  <a:srgbClr val="FFFF00"/>
                </a:solidFill>
              </a:rPr>
              <a:t>Planificación Ambiental en el ámbito de trabajo de los participantes </a:t>
            </a:r>
          </a:p>
          <a:p>
            <a:r>
              <a:rPr lang="es-ES" dirty="0"/>
              <a:t> </a:t>
            </a:r>
          </a:p>
          <a:p>
            <a:endParaRPr lang="es-ES" sz="2000" dirty="0">
              <a:solidFill>
                <a:srgbClr val="00B050"/>
              </a:solidFill>
            </a:endParaRPr>
          </a:p>
          <a:p>
            <a:r>
              <a:rPr lang="es-ES" sz="2400" dirty="0">
                <a:solidFill>
                  <a:srgbClr val="00B050"/>
                </a:solidFill>
              </a:rPr>
              <a:t>Objetivo: </a:t>
            </a:r>
          </a:p>
          <a:p>
            <a:endParaRPr lang="es-ES" sz="2000" dirty="0"/>
          </a:p>
          <a:p>
            <a:r>
              <a:rPr lang="es-ES" sz="2000" dirty="0"/>
              <a:t>Identificar el progreso de la planificación ambiental  en la zona/ país y las acciones que se realizan a nivel de las instituciones  locales. </a:t>
            </a:r>
          </a:p>
          <a:p>
            <a:r>
              <a:rPr lang="es-ES" sz="2000" dirty="0"/>
              <a:t> </a:t>
            </a:r>
          </a:p>
          <a:p>
            <a:r>
              <a:rPr lang="es-E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Actividad: </a:t>
            </a:r>
          </a:p>
          <a:p>
            <a:endParaRPr lang="es-ES" sz="2400" dirty="0"/>
          </a:p>
          <a:p>
            <a:r>
              <a:rPr lang="es-ES" sz="2000" dirty="0"/>
              <a:t>Cada participante  responde  en una tarjeta las siguientes preguntas: </a:t>
            </a:r>
          </a:p>
          <a:p>
            <a:endParaRPr lang="es-ES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dirty="0"/>
              <a:t>¿Se ha introducido la planificación ambiental en la organización en la que trabaja?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dirty="0"/>
              <a:t>¿Cuál es el mayor desafío para la implementación de la planificación ambiental en su institución? </a:t>
            </a:r>
          </a:p>
          <a:p>
            <a:r>
              <a:rPr lang="es-ES" sz="2000" dirty="0"/>
              <a:t> </a:t>
            </a:r>
          </a:p>
          <a:p>
            <a:r>
              <a:rPr lang="es-ES" sz="2000" dirty="0"/>
              <a:t>Cada  participante explicará la actividades que realiza la organización con la que  esta vinculado y leerá la/las tarjetas que se exhibirán en la pared. </a:t>
            </a:r>
          </a:p>
          <a:p>
            <a:r>
              <a:rPr lang="es-ES" sz="2000" dirty="0"/>
              <a:t> </a:t>
            </a:r>
          </a:p>
          <a:p>
            <a:r>
              <a:rPr lang="es-E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616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563" y="0"/>
            <a:ext cx="9368437" cy="6854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 descr="EPSN31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87884" cy="386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4"/>
          <p:cNvSpPr txBox="1">
            <a:spLocks/>
          </p:cNvSpPr>
          <p:nvPr/>
        </p:nvSpPr>
        <p:spPr bwMode="auto">
          <a:xfrm>
            <a:off x="-1788618" y="4627549"/>
            <a:ext cx="6400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bg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bg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sz="4400" b="1" kern="0" dirty="0">
                <a:solidFill>
                  <a:srgbClr val="FF9900"/>
                </a:solidFill>
                <a:latin typeface="+mj-lt"/>
                <a:ea typeface="+mj-ea"/>
                <a:cs typeface="+mj-cs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32343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NUREDD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Arial"/>
        <a:ea typeface=""/>
        <a:cs typeface="DejaVu Sans"/>
      </a:majorFont>
      <a:minorFont>
        <a:latin typeface="Arial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s-EC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s-EC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NUREDD" id="{91E3B7C6-BACB-4F69-A348-2C7552A90E07}" vid="{8C76D8E2-E5B4-4473-8412-88C1B370398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672</TotalTime>
  <Words>365</Words>
  <Application>Microsoft Office PowerPoint</Application>
  <PresentationFormat>Panorámica</PresentationFormat>
  <Paragraphs>61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Arial</vt:lpstr>
      <vt:lpstr>Century Gothic</vt:lpstr>
      <vt:lpstr>DejaVu Sans</vt:lpstr>
      <vt:lpstr>Times New Roman</vt:lpstr>
      <vt:lpstr>Wingdings</vt:lpstr>
      <vt:lpstr>Wingdings 3</vt:lpstr>
      <vt:lpstr>Ion</vt:lpstr>
      <vt:lpstr>ONUREDD</vt:lpstr>
      <vt:lpstr>Presentación de PowerPoint</vt:lpstr>
      <vt:lpstr>Presentación de PowerPoint</vt:lpstr>
      <vt:lpstr>Objetivo General  Dotar a los participantes de las herramientas teóricas y metodológicas  para desarrollar aptitudes  para la formulación de proyectos ambientales. </vt:lpstr>
      <vt:lpstr>Resultados del Aprendizaje   </vt:lpstr>
      <vt:lpstr>Contenidos  </vt:lpstr>
      <vt:lpstr>Tema 1  Introducción a la gestión de los proyectos en recursos naturales  </vt:lpstr>
      <vt:lpstr>¿Qué es la Planificación? </vt:lpstr>
      <vt:lpstr>¿Por qué planificar para hacer gestión ambiental?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Maestría en Gestión Integral de Cuencas Hidrográficas  Gestión Social de Cuencas Hidrográficas</dc:title>
  <dc:creator>Jaime Cevallos Garcés</dc:creator>
  <cp:lastModifiedBy>Jaime Cevallos Garcés</cp:lastModifiedBy>
  <cp:revision>41</cp:revision>
  <dcterms:created xsi:type="dcterms:W3CDTF">2016-11-11T10:52:45Z</dcterms:created>
  <dcterms:modified xsi:type="dcterms:W3CDTF">2017-02-11T01:56:32Z</dcterms:modified>
</cp:coreProperties>
</file>