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7643C-9035-44EB-B2B3-669036E7E226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C6C59-8DFE-4B60-9F54-DF0B889C16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74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018DE7-1732-4F6F-8757-8E63268E9C8F}" type="slidenum">
              <a:rPr lang="pt-BR" altLang="es-ES" sz="1200"/>
              <a:pPr/>
              <a:t>2</a:t>
            </a:fld>
            <a:endParaRPr lang="pt-BR" altLang="es-ES" sz="1200"/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342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C1CA85-460A-44CF-A240-8BF1624E5686}" type="slidenum">
              <a:rPr lang="pt-BR" altLang="es-ES" sz="1200"/>
              <a:pPr/>
              <a:t>3</a:t>
            </a:fld>
            <a:endParaRPr lang="pt-BR" altLang="es-ES" sz="1200"/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38344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7744E6-324D-4A9A-AAB5-38DAFF8E7067}" type="slidenum">
              <a:rPr lang="pt-BR" altLang="es-ES" sz="1200"/>
              <a:pPr/>
              <a:t>4</a:t>
            </a:fld>
            <a:endParaRPr lang="pt-BR" altLang="es-ES" sz="1200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8684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686D94-7F76-41A0-B227-AFD0FC7CB6F8}" type="slidenum">
              <a:rPr lang="pt-BR" altLang="es-ES" sz="1200"/>
              <a:pPr/>
              <a:t>5</a:t>
            </a:fld>
            <a:endParaRPr lang="pt-BR" altLang="es-ES" sz="120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4997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367D5B-CA57-489B-A2D1-3E7C6E3F5500}" type="slidenum">
              <a:rPr lang="pt-BR" altLang="es-ES" sz="1200"/>
              <a:pPr/>
              <a:t>7</a:t>
            </a:fld>
            <a:endParaRPr lang="pt-BR" altLang="es-ES" sz="1200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0694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DF53723-72D5-4C13-9E9D-6F03808D1661}" type="slidenum">
              <a:rPr lang="pt-BR" altLang="es-ES" sz="1200"/>
              <a:pPr/>
              <a:t>8</a:t>
            </a:fld>
            <a:endParaRPr lang="pt-BR" altLang="es-ES" sz="1200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53015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C4C993-824A-40F1-AFB5-208F98CD72E9}" type="slidenum">
              <a:rPr lang="pt-BR" altLang="es-ES" sz="1200"/>
              <a:pPr/>
              <a:t>9</a:t>
            </a:fld>
            <a:endParaRPr lang="pt-BR" altLang="es-ES" sz="1200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73985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B85464-36E7-4601-9B80-CA59E2B2F59B}" type="slidenum">
              <a:rPr lang="pt-BR" altLang="es-ES" sz="1200"/>
              <a:pPr/>
              <a:t>10</a:t>
            </a:fld>
            <a:endParaRPr lang="pt-BR" altLang="es-ES" sz="120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82871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7A0428-7ACF-4E42-95F3-19271EA28407}" type="slidenum">
              <a:rPr lang="pt-BR" altLang="es-ES" sz="1200"/>
              <a:pPr/>
              <a:t>11</a:t>
            </a:fld>
            <a:endParaRPr lang="pt-BR" altLang="es-ES" sz="1200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93394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1E88DFD-AEB4-468E-A432-CE7F4D853C53}" type="slidenum">
              <a:rPr lang="pt-BR" altLang="es-ES" sz="1200"/>
              <a:pPr/>
              <a:t>12</a:t>
            </a:fld>
            <a:endParaRPr lang="pt-BR" altLang="es-ES" sz="1200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3687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34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86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74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2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7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29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8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92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72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615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1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0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11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444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44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9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1AD3239-1F74-4F72-8F20-4F72C31C46A5}" type="datetimeFigureOut">
              <a:rPr lang="es-ES" smtClean="0"/>
              <a:t>23/02/2017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F8FB-F6E5-479C-8AEB-8E69EDD942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38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1884776" y="1382903"/>
            <a:ext cx="7817492" cy="576262"/>
          </a:xfrm>
        </p:spPr>
        <p:txBody>
          <a:bodyPr/>
          <a:lstStyle/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 </a:t>
            </a:r>
          </a:p>
          <a:p>
            <a:pPr algn="ctr"/>
            <a:r>
              <a:rPr lang="es-ES" sz="2800" b="1" dirty="0"/>
              <a:t>Maestría en Gestión Sustentable de Recursos Naturales </a:t>
            </a:r>
          </a:p>
          <a:p>
            <a:pPr algn="ctr"/>
            <a:endParaRPr lang="es-ES" sz="20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3364682" y="4473172"/>
            <a:ext cx="5274367" cy="1951383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Jaime Cevallos Garcés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Febrero 2017</a:t>
            </a:r>
          </a:p>
          <a:p>
            <a:endParaRPr lang="es-ES" dirty="0"/>
          </a:p>
          <a:p>
            <a:endParaRPr lang="es-ES" u="sng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026" name="Picture 2" descr="Resultado de imagen para logotipo ut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3" y="384314"/>
            <a:ext cx="1483418" cy="14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1884776" y="2843126"/>
            <a:ext cx="8708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u="sng" dirty="0"/>
              <a:t>Gestión de Proyectos Ambientales </a:t>
            </a:r>
          </a:p>
        </p:txBody>
      </p:sp>
    </p:spTree>
    <p:extLst>
      <p:ext uri="{BB962C8B-B14F-4D97-AF65-F5344CB8AC3E}">
        <p14:creationId xmlns:p14="http://schemas.microsoft.com/office/powerpoint/2010/main" val="25206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027"/>
          <p:cNvSpPr txBox="1">
            <a:spLocks noChangeArrowheads="1"/>
          </p:cNvSpPr>
          <p:nvPr/>
        </p:nvSpPr>
        <p:spPr bwMode="auto">
          <a:xfrm>
            <a:off x="1703388" y="260351"/>
            <a:ext cx="746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pt-BR" altLang="es-ES" sz="4000" b="1" dirty="0">
                <a:latin typeface="Arial" panose="020B0604020202020204" pitchFamily="34" charset="0"/>
              </a:rPr>
              <a:t>ECOMAPEAMIENTO</a:t>
            </a:r>
            <a:endParaRPr lang="es-EC" altLang="es-ES" sz="4000" b="1" dirty="0">
              <a:latin typeface="Arial" panose="020B0604020202020204" pitchFamily="34" charset="0"/>
            </a:endParaRPr>
          </a:p>
        </p:txBody>
      </p:sp>
      <p:pic>
        <p:nvPicPr>
          <p:cNvPr id="4099" name="Picture 4" descr="Resultado de imagen para gestion social del agua y el ambiente en cuenc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1268760"/>
            <a:ext cx="4392488" cy="489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26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pPr eaLnBrk="1" hangingPunct="1"/>
            <a:r>
              <a:rPr lang="es-ES" altLang="es-ES" b="1">
                <a:latin typeface="Arial" panose="020B0604020202020204" pitchFamily="34" charset="0"/>
              </a:rPr>
              <a:t>COMO HACER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1371600"/>
            <a:ext cx="88392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1. Listar todas las organizaciones con que mantiene relaciones o influencias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2. Clasificar las organizaciones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3. Colocar una organización por tarjeta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4. Colocar la propia organización en una tarjeta  y posicionar en el centro del mapa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5. Posicionar las otras organizaciones</a:t>
            </a: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s-ES" altLang="es-ES" sz="2400" b="1">
                <a:latin typeface="Arial" panose="020B0604020202020204" pitchFamily="34" charset="0"/>
              </a:rPr>
              <a:t>6. Diseñar las conexiones entre las diferentes organizaciones, utilizando las representaciones elegidas</a:t>
            </a: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altLang="es-ES" sz="24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15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autoUpdateAnimBg="0"/>
      <p:bldP spid="2150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902970" y="285750"/>
            <a:ext cx="9376410" cy="6572250"/>
          </a:xfrm>
        </p:spPr>
        <p:txBody>
          <a:bodyPr/>
          <a:lstStyle/>
          <a:p>
            <a:pPr marL="190500">
              <a:lnSpc>
                <a:spcPct val="150000"/>
              </a:lnSpc>
            </a:pPr>
            <a:r>
              <a:rPr lang="es-EC" alt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– Definición del tema del mapa</a:t>
            </a:r>
            <a: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alt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ej</a:t>
            </a:r>
            <a: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 relaciones de socios actuales y futuros</a:t>
            </a:r>
            <a: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2 – Definición de la leyenda.</a:t>
            </a:r>
            <a:b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3 -  Posicionamiento de tarjetas   que representan las instituciones en el papelote </a:t>
            </a: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4 –  Identificación de los socios actuales: cada integrante del grupo con un marcador, observando la leyenda en relación al color y patrón de la línea, representa sus relaciones actuales con las otras instituciones. </a:t>
            </a: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  <a:t>5 – Diseño de los socios futuros – cada integrante conversa con los representantes de las instituciones y negocia/propone/evalúa las relaciones futuras con los socios y, observando la leyenda, las representa en el </a:t>
            </a:r>
            <a:r>
              <a:rPr lang="es-EC" alt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ecomapa</a:t>
            </a:r>
            <a:br>
              <a:rPr lang="es-EC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es-E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C" alt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224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76200"/>
            <a:ext cx="6705600" cy="838200"/>
          </a:xfrm>
        </p:spPr>
        <p:txBody>
          <a:bodyPr/>
          <a:lstStyle/>
          <a:p>
            <a:pPr eaLnBrk="1" hangingPunct="1"/>
            <a:r>
              <a:rPr lang="es-ES" altLang="es-ES" sz="4000" b="1">
                <a:latin typeface="Arial" panose="020B0604020202020204" pitchFamily="34" charset="0"/>
              </a:rPr>
              <a:t>REPRESENTACIONES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76400" y="990600"/>
            <a:ext cx="4419600" cy="5867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ES" sz="2400" b="1" u="sng">
                <a:latin typeface="Arial" panose="020B0604020202020204" pitchFamily="34" charset="0"/>
              </a:rPr>
              <a:t>Contenido: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latin typeface="Arial" panose="020B0604020202020204" pitchFamily="34" charset="0"/>
              </a:rPr>
              <a:t>Importancia y/o Poder de influencia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s-ES" altLang="es-ES" sz="24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solidFill>
                  <a:srgbClr val="000099"/>
                </a:solidFill>
                <a:latin typeface="Arial" panose="020B0604020202020204" pitchFamily="34" charset="0"/>
              </a:rPr>
              <a:t>Intensidad de la relación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s-ES" altLang="es-ES" sz="2400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solidFill>
                  <a:schemeClr val="accent1"/>
                </a:solidFill>
                <a:latin typeface="Arial" panose="020B0604020202020204" pitchFamily="34" charset="0"/>
              </a:rPr>
              <a:t>Flujo de la relación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s-ES" altLang="es-ES" sz="2400" b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solidFill>
                  <a:srgbClr val="FF3300"/>
                </a:solidFill>
                <a:latin typeface="Arial" panose="020B0604020202020204" pitchFamily="34" charset="0"/>
              </a:rPr>
              <a:t>Cualidad de la relación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s-ES" altLang="es-ES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solidFill>
                  <a:srgbClr val="00FF00"/>
                </a:solidFill>
                <a:latin typeface="Arial" panose="020B0604020202020204" pitchFamily="34" charset="0"/>
              </a:rPr>
              <a:t>Tipo de organización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s-ES" altLang="es-ES" sz="2400" b="1">
              <a:solidFill>
                <a:srgbClr val="00FF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s-ES" altLang="es-ES" sz="2400" b="1">
                <a:solidFill>
                  <a:schemeClr val="folHlink"/>
                </a:solidFill>
                <a:latin typeface="Arial" panose="020B0604020202020204" pitchFamily="34" charset="0"/>
              </a:rPr>
              <a:t>Detalles diversos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400800" y="990600"/>
            <a:ext cx="42672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es-ES" sz="2400" b="1" u="sng">
                <a:latin typeface="Arial" panose="020B0604020202020204" pitchFamily="34" charset="0"/>
              </a:rPr>
              <a:t>Forma:</a:t>
            </a:r>
          </a:p>
          <a:p>
            <a:pPr eaLnBrk="1" hangingPunct="1">
              <a:buFontTx/>
              <a:buNone/>
            </a:pP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latin typeface="Arial" panose="020B0604020202020204" pitchFamily="34" charset="0"/>
              </a:rPr>
              <a:t>Tamaño de la tarjeta</a:t>
            </a:r>
            <a:br>
              <a:rPr lang="es-ES" altLang="es-ES" sz="2400" b="1">
                <a:latin typeface="Arial" panose="020B0604020202020204" pitchFamily="34" charset="0"/>
              </a:rPr>
            </a:br>
            <a:endParaRPr lang="es-ES" altLang="es-ES" sz="2400" b="1"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solidFill>
                  <a:srgbClr val="000099"/>
                </a:solidFill>
                <a:latin typeface="Arial" panose="020B0604020202020204" pitchFamily="34" charset="0"/>
              </a:rPr>
              <a:t>Grosor  de la flecha</a:t>
            </a:r>
            <a:br>
              <a:rPr lang="es-ES" altLang="es-ES" sz="2400" b="1">
                <a:solidFill>
                  <a:srgbClr val="000099"/>
                </a:solidFill>
                <a:latin typeface="Arial" panose="020B0604020202020204" pitchFamily="34" charset="0"/>
              </a:rPr>
            </a:br>
            <a:endParaRPr lang="es-ES" altLang="es-ES" sz="2400" b="1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solidFill>
                  <a:schemeClr val="accent1"/>
                </a:solidFill>
                <a:latin typeface="Arial" panose="020B0604020202020204" pitchFamily="34" charset="0"/>
              </a:rPr>
              <a:t>Dirección de la flecha</a:t>
            </a:r>
          </a:p>
          <a:p>
            <a:pPr eaLnBrk="1" hangingPunct="1">
              <a:buClr>
                <a:schemeClr val="tx1"/>
              </a:buClr>
            </a:pPr>
            <a:endParaRPr lang="es-ES" altLang="es-ES" sz="2400" b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solidFill>
                  <a:srgbClr val="FF3300"/>
                </a:solidFill>
                <a:latin typeface="Arial" panose="020B0604020202020204" pitchFamily="34" charset="0"/>
              </a:rPr>
              <a:t>Color de la flecha</a:t>
            </a:r>
            <a:br>
              <a:rPr lang="es-ES" altLang="es-ES" sz="2400" b="1">
                <a:solidFill>
                  <a:srgbClr val="FF3300"/>
                </a:solidFill>
                <a:latin typeface="Arial" panose="020B0604020202020204" pitchFamily="34" charset="0"/>
              </a:rPr>
            </a:br>
            <a:endParaRPr lang="es-ES" altLang="es-ES" sz="24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solidFill>
                  <a:srgbClr val="00FF00"/>
                </a:solidFill>
                <a:latin typeface="Arial" panose="020B0604020202020204" pitchFamily="34" charset="0"/>
              </a:rPr>
              <a:t>Color de la tarjeta</a:t>
            </a:r>
          </a:p>
          <a:p>
            <a:pPr eaLnBrk="1" hangingPunct="1">
              <a:buClr>
                <a:schemeClr val="tx1"/>
              </a:buClr>
            </a:pPr>
            <a:endParaRPr lang="es-ES" altLang="es-ES" sz="2400" b="1">
              <a:solidFill>
                <a:srgbClr val="00FF00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s-ES" altLang="es-ES" sz="2400" b="1">
                <a:solidFill>
                  <a:schemeClr val="folHlink"/>
                </a:solidFill>
                <a:latin typeface="Arial" panose="020B0604020202020204" pitchFamily="34" charset="0"/>
              </a:rPr>
              <a:t>Símbolos diversos</a:t>
            </a:r>
          </a:p>
        </p:txBody>
      </p:sp>
    </p:spTree>
    <p:extLst>
      <p:ext uri="{BB962C8B-B14F-4D97-AF65-F5344CB8AC3E}">
        <p14:creationId xmlns:p14="http://schemas.microsoft.com/office/powerpoint/2010/main" val="7666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12291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s-ES" altLang="es-ES"/>
          </a:p>
        </p:txBody>
      </p:sp>
      <p:sp>
        <p:nvSpPr>
          <p:cNvPr id="12292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s-ES" altLang="es-ES"/>
          </a:p>
        </p:txBody>
      </p:sp>
      <p:pic>
        <p:nvPicPr>
          <p:cNvPr id="12293" name="Picture 2" descr="Oficina Planej Part Pantanal 0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" y="102870"/>
            <a:ext cx="9601200" cy="665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37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6" descr="piraputanga 1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019" y="0"/>
            <a:ext cx="9092711" cy="681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29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3338"/>
            <a:ext cx="9144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267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-55563"/>
            <a:ext cx="8901113" cy="678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49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819400"/>
            <a:ext cx="4572000" cy="4038600"/>
          </a:xfrm>
        </p:spPr>
        <p:txBody>
          <a:bodyPr>
            <a:normAutofit fontScale="92500" lnSpcReduction="10000"/>
          </a:bodyPr>
          <a:lstStyle/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sz="18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1800" b="1">
                <a:latin typeface="Arial" panose="020B0604020202020204" pitchFamily="34" charset="0"/>
              </a:rPr>
              <a:t>Qué precisamos colocar en movimiento?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Qué voy a hacer?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Cómo voy a prepararme?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Qué puntos críticos preveo?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Cuál  es mi “poder de fuego”?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Cuándo lo voy a hacer?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Con quién preciso contar?</a:t>
            </a:r>
          </a:p>
          <a:p>
            <a:pPr marL="749300" lvl="1" indent="-457200" algn="r">
              <a:lnSpc>
                <a:spcPct val="150000"/>
              </a:lnSpc>
              <a:buNone/>
            </a:pPr>
            <a:r>
              <a:rPr lang="en-US" altLang="es-ES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b="1">
                <a:latin typeface="Arial" panose="020B0604020202020204" pitchFamily="34" charset="0"/>
              </a:rPr>
              <a:t>Qué recursos voy a necesitar?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124200" y="0"/>
            <a:ext cx="601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4000" b="1">
                <a:solidFill>
                  <a:schemeClr val="tx2"/>
                </a:solidFill>
                <a:latin typeface="Arial" panose="020B0604020202020204" pitchFamily="34" charset="0"/>
              </a:rPr>
              <a:t>EVALUAR LOS MAPAS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600200" y="1447800"/>
            <a:ext cx="42291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endParaRPr lang="es-ES" altLang="es-ES" sz="2400" b="1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s-ES" sz="20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2000" b="1">
                <a:latin typeface="Arial" panose="020B0604020202020204" pitchFamily="34" charset="0"/>
              </a:rPr>
              <a:t>Qué se descubrió a partir del mapa?  </a:t>
            </a:r>
            <a:r>
              <a:rPr lang="en-US" altLang="es-ES" sz="20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2000" b="1">
                <a:latin typeface="Arial" panose="020B0604020202020204" pitchFamily="34" charset="0"/>
              </a:rPr>
              <a:t>Qué fue revelado?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endParaRPr lang="es-ES" altLang="es-ES" sz="2000" b="1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s-ES" sz="20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2000" b="1">
                <a:latin typeface="Arial" panose="020B0604020202020204" pitchFamily="34" charset="0"/>
              </a:rPr>
              <a:t>Qué implicaciones tiene </a:t>
            </a:r>
            <a:r>
              <a:rPr lang="es-ES" altLang="es-ES" sz="2400" b="1"/>
              <a:t>esto</a:t>
            </a:r>
            <a:r>
              <a:rPr lang="es-ES" altLang="es-ES" sz="2400"/>
              <a:t> </a:t>
            </a:r>
            <a:r>
              <a:rPr lang="es-ES" altLang="es-ES" sz="2000" b="1">
                <a:latin typeface="Arial" panose="020B0604020202020204" pitchFamily="34" charset="0"/>
              </a:rPr>
              <a:t>para a su iniciativa?</a:t>
            </a:r>
            <a:br>
              <a:rPr lang="es-ES" altLang="es-ES" sz="2000" b="1">
                <a:latin typeface="Arial" panose="020B0604020202020204" pitchFamily="34" charset="0"/>
              </a:rPr>
            </a:br>
            <a:r>
              <a:rPr lang="en-US" altLang="es-ES" sz="20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2000" b="1">
                <a:latin typeface="Arial" panose="020B0604020202020204" pitchFamily="34" charset="0"/>
              </a:rPr>
              <a:t>Qué previsiones deben ser tomadas?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endParaRPr lang="es-ES" altLang="es-ES" sz="2000" b="1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s-ES" sz="2000" b="1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altLang="es-ES" sz="2000" b="1">
                <a:latin typeface="Arial" panose="020B0604020202020204" pitchFamily="34" charset="0"/>
                <a:cs typeface="Times New Roman" panose="02020603050405020304" pitchFamily="18" charset="0"/>
              </a:rPr>
              <a:t>Dónde están las oportunidades y las amenazas para el mantener el proyecto en el campo de las relaciones</a:t>
            </a:r>
            <a:r>
              <a:rPr lang="pt-BR" altLang="es-ES" sz="2000" b="1">
                <a:latin typeface="Arial" panose="020B060402020202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172200" y="1828800"/>
            <a:ext cx="4495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50000"/>
              </a:spcBef>
              <a:buClr>
                <a:srgbClr val="3333FF"/>
              </a:buClr>
              <a:buFont typeface="Wingdings" panose="05000000000000000000" pitchFamily="2" charset="2"/>
              <a:buNone/>
            </a:pPr>
            <a:endParaRPr lang="pt-BR" altLang="es-ES" sz="1800" b="1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  <a:buClr>
                <a:srgbClr val="3333FF"/>
              </a:buClr>
              <a:buFont typeface="Wingdings" panose="05000000000000000000" pitchFamily="2" charset="2"/>
              <a:buNone/>
            </a:pPr>
            <a:endParaRPr lang="pt-BR" altLang="es-ES" sz="1800" b="1">
              <a:latin typeface="Arial" panose="020B0604020202020204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524001" y="1066800"/>
            <a:ext cx="1743075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r>
              <a:rPr lang="es-ES" altLang="es-ES" b="1">
                <a:latin typeface="Arial" panose="020B0604020202020204" pitchFamily="34" charset="0"/>
              </a:rPr>
              <a:t>Compartir: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6705600" y="1066800"/>
            <a:ext cx="27432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50000"/>
              </a:spcBef>
              <a:buClr>
                <a:srgbClr val="FF3300"/>
              </a:buClr>
              <a:buSzPct val="75000"/>
              <a:buFont typeface="Wingdings" panose="05000000000000000000" pitchFamily="2" charset="2"/>
              <a:buNone/>
            </a:pPr>
            <a:r>
              <a:rPr lang="es-ES" altLang="es-ES" b="1">
                <a:latin typeface="Arial" panose="020B0604020202020204" pitchFamily="34" charset="0"/>
              </a:rPr>
              <a:t>Planeamiento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019800" y="1600201"/>
            <a:ext cx="4318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ctr" eaLnBrk="1" hangingPunct="1">
              <a:spcBef>
                <a:spcPct val="20000"/>
              </a:spcBef>
            </a:pPr>
            <a:r>
              <a:rPr lang="es-ES" altLang="es-ES" sz="2000">
                <a:latin typeface="Arial" panose="020B0604020202020204" pitchFamily="34" charset="0"/>
              </a:rPr>
              <a:t>Elaborar un planeamiento sobre la iniciativa que se quiere tomar a partir de lo que fue descubierto</a:t>
            </a: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V="1">
            <a:off x="5791200" y="2819400"/>
            <a:ext cx="7620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28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733800" y="76200"/>
            <a:ext cx="4648200" cy="914400"/>
          </a:xfrm>
        </p:spPr>
        <p:txBody>
          <a:bodyPr/>
          <a:lstStyle/>
          <a:p>
            <a:pPr eaLnBrk="1" hangingPunct="1"/>
            <a:r>
              <a:rPr lang="es-ES" altLang="es-ES" b="1">
                <a:latin typeface="Arial" panose="020B0604020202020204" pitchFamily="34" charset="0"/>
              </a:rPr>
              <a:t>ACTUALIZAR...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143000"/>
            <a:ext cx="4419600" cy="5562600"/>
          </a:xfrm>
        </p:spPr>
        <p:txBody>
          <a:bodyPr/>
          <a:lstStyle/>
          <a:p>
            <a:pPr eaLnBrk="1" hangingPunct="1"/>
            <a:r>
              <a:rPr lang="es-ES" altLang="es-ES" sz="2400">
                <a:latin typeface="Arial" panose="020B0604020202020204" pitchFamily="34" charset="0"/>
              </a:rPr>
              <a:t>Exige tiempo y esfuerzo</a:t>
            </a:r>
          </a:p>
          <a:p>
            <a:pPr eaLnBrk="1" hangingPunct="1"/>
            <a:endParaRPr lang="es-ES" altLang="es-ES" sz="2400">
              <a:latin typeface="Arial" panose="020B0604020202020204" pitchFamily="34" charset="0"/>
            </a:endParaRPr>
          </a:p>
          <a:p>
            <a:pPr eaLnBrk="1" hangingPunct="1"/>
            <a:r>
              <a:rPr lang="es-ES" altLang="es-ES" sz="2400">
                <a:latin typeface="Arial" panose="020B0604020202020204" pitchFamily="34" charset="0"/>
              </a:rPr>
              <a:t>Queda cada vez más complejo</a:t>
            </a:r>
          </a:p>
          <a:p>
            <a:pPr eaLnBrk="1" hangingPunct="1"/>
            <a:endParaRPr lang="es-ES" altLang="es-ES" sz="2400">
              <a:latin typeface="Arial" panose="020B0604020202020204" pitchFamily="34" charset="0"/>
            </a:endParaRPr>
          </a:p>
          <a:p>
            <a:pPr eaLnBrk="1" hangingPunct="1"/>
            <a:r>
              <a:rPr lang="es-ES" altLang="es-ES" sz="2400">
                <a:latin typeface="Arial" panose="020B0604020202020204" pitchFamily="34" charset="0"/>
              </a:rPr>
              <a:t>Siempre existe información nueva</a:t>
            </a:r>
          </a:p>
          <a:p>
            <a:pPr eaLnBrk="1" hangingPunct="1"/>
            <a:endParaRPr lang="es-ES" altLang="es-ES" sz="2400">
              <a:latin typeface="Arial" panose="020B0604020202020204" pitchFamily="34" charset="0"/>
            </a:endParaRPr>
          </a:p>
          <a:p>
            <a:pPr eaLnBrk="1" hangingPunct="1"/>
            <a:r>
              <a:rPr lang="es-ES" altLang="es-ES" sz="2400">
                <a:latin typeface="Arial" panose="020B0604020202020204" pitchFamily="34" charset="0"/>
              </a:rPr>
              <a:t>Puede ser difícil o doloroso</a:t>
            </a:r>
          </a:p>
          <a:p>
            <a:pPr eaLnBrk="1" hangingPunct="1"/>
            <a:endParaRPr lang="es-ES" altLang="es-ES" sz="2400">
              <a:latin typeface="Arial" panose="020B0604020202020204" pitchFamily="34" charset="0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24563" y="1412875"/>
            <a:ext cx="4487862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s-ES" sz="2400">
                <a:latin typeface="Arial" panose="020B0604020202020204" pitchFamily="34" charset="0"/>
              </a:rPr>
              <a:t>No es trabajo sólo para especialistas o directores</a:t>
            </a:r>
          </a:p>
          <a:p>
            <a:pPr eaLnBrk="1" hangingPunct="1">
              <a:lnSpc>
                <a:spcPct val="90000"/>
              </a:lnSpc>
            </a:pP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s-ES" sz="2400">
                <a:latin typeface="Arial" panose="020B0604020202020204" pitchFamily="34" charset="0"/>
              </a:rPr>
              <a:t>Amplia conciencia</a:t>
            </a:r>
          </a:p>
          <a:p>
            <a:pPr eaLnBrk="1" hangingPunct="1">
              <a:lnSpc>
                <a:spcPct val="90000"/>
              </a:lnSpc>
            </a:pP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s-ES" sz="2400">
                <a:latin typeface="Arial" panose="020B0604020202020204" pitchFamily="34" charset="0"/>
              </a:rPr>
              <a:t>Implica escuchar lo que “El ambiente pide”</a:t>
            </a:r>
          </a:p>
          <a:p>
            <a:pPr eaLnBrk="1" hangingPunct="1">
              <a:lnSpc>
                <a:spcPct val="90000"/>
              </a:lnSpc>
            </a:pPr>
            <a:endParaRPr lang="es-ES" altLang="es-E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s-ES" sz="2400">
                <a:latin typeface="Arial" panose="020B0604020202020204" pitchFamily="34" charset="0"/>
              </a:rPr>
              <a:t>Refleja el deseo de oír, recibir </a:t>
            </a:r>
            <a:r>
              <a:rPr lang="es-ES" altLang="es-ES" sz="2400" i="1">
                <a:latin typeface="Arial" panose="020B0604020202020204" pitchFamily="34" charset="0"/>
              </a:rPr>
              <a:t>feedback</a:t>
            </a:r>
            <a:r>
              <a:rPr lang="es-ES" altLang="es-ES" sz="2400">
                <a:latin typeface="Arial" panose="020B0604020202020204" pitchFamily="34" charset="0"/>
              </a:rPr>
              <a:t> y mantenerse en desenvolvimiento</a:t>
            </a:r>
          </a:p>
        </p:txBody>
      </p:sp>
    </p:spTree>
    <p:extLst>
      <p:ext uri="{BB962C8B-B14F-4D97-AF65-F5344CB8AC3E}">
        <p14:creationId xmlns:p14="http://schemas.microsoft.com/office/powerpoint/2010/main" val="234141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027" descr="sem títu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530" y="256667"/>
            <a:ext cx="5964556" cy="644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1028"/>
          <p:cNvSpPr>
            <a:spLocks noChangeArrowheads="1"/>
          </p:cNvSpPr>
          <p:nvPr/>
        </p:nvSpPr>
        <p:spPr bwMode="auto">
          <a:xfrm>
            <a:off x="8183564" y="2708275"/>
            <a:ext cx="2287587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s-ES" altLang="es-ES" sz="4400">
                <a:solidFill>
                  <a:schemeClr val="tx2"/>
                </a:solidFill>
                <a:latin typeface="Arial" panose="020B0604020202020204" pitchFamily="34" charset="0"/>
              </a:rPr>
              <a:t>Gracias!</a:t>
            </a:r>
            <a:endParaRPr lang="es-EC" altLang="es-ES" sz="4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50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855</TotalTime>
  <Words>294</Words>
  <Application>Microsoft Office PowerPoint</Application>
  <PresentationFormat>Panorámica</PresentationFormat>
  <Paragraphs>86</Paragraphs>
  <Slides>12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Ion</vt:lpstr>
      <vt:lpstr>Presentación de PowerPoint</vt:lpstr>
      <vt:lpstr>Presentación de PowerPoint</vt:lpstr>
      <vt:lpstr>COMO HACER</vt:lpstr>
      <vt:lpstr>1 – Definición del tema del mapa (ej.: relaciones de socios actuales y futuros)  2 – Definición de la leyenda.  3 -  Posicionamiento de tarjetas   que representan las instituciones en el papelote   4 –  Identificación de los socios actuales: cada integrante del grupo con un marcador, observando la leyenda en relación al color y patrón de la línea, representa sus relaciones actuales con las otras instituciones.   5 – Diseño de los socios futuros – cada integrante conversa con los representantes de las instituciones y negocia/propone/evalúa las relaciones futuras con los socios y, observando la leyenda, las representa en el ecomapa  </vt:lpstr>
      <vt:lpstr>REPRESENTACIONES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ACTUALIZAR...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Maestría en Gestión Integral de Cuencas Hidrográficas  Gestión Social de Cuencas Hidrográficas</dc:title>
  <dc:creator>Jaime Cevallos Garcés</dc:creator>
  <cp:lastModifiedBy>Jaime Cevallos Garcés</cp:lastModifiedBy>
  <cp:revision>61</cp:revision>
  <dcterms:created xsi:type="dcterms:W3CDTF">2016-11-11T10:52:45Z</dcterms:created>
  <dcterms:modified xsi:type="dcterms:W3CDTF">2017-02-23T12:57:26Z</dcterms:modified>
</cp:coreProperties>
</file>