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319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01EC32-2F3F-4FD5-9F73-2F7850D0823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</dgm:pt>
    <dgm:pt modelId="{B68053F4-2E2B-451D-B181-AC59E6AE7F7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BR" altLang="es-E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Futura Md BT" pitchFamily="34" charset="0"/>
            </a:rPr>
            <a:t>A</a:t>
          </a:r>
        </a:p>
      </dgm:t>
    </dgm:pt>
    <dgm:pt modelId="{D061614F-A894-4AFD-AE13-755CC6C2F194}" type="parTrans" cxnId="{E24B2485-E783-4C97-9796-9A4357382C0C}">
      <dgm:prSet/>
      <dgm:spPr/>
      <dgm:t>
        <a:bodyPr/>
        <a:lstStyle/>
        <a:p>
          <a:endParaRPr lang="es-ES"/>
        </a:p>
      </dgm:t>
    </dgm:pt>
    <dgm:pt modelId="{E11E7AC5-EBC6-4833-8DDC-6D9C8153FB9B}" type="sibTrans" cxnId="{E24B2485-E783-4C97-9796-9A4357382C0C}">
      <dgm:prSet/>
      <dgm:spPr/>
      <dgm:t>
        <a:bodyPr/>
        <a:lstStyle/>
        <a:p>
          <a:endParaRPr lang="es-ES"/>
        </a:p>
      </dgm:t>
    </dgm:pt>
    <dgm:pt modelId="{0FE259C5-FCB2-4BB6-A842-91DE86DF872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BR" altLang="es-E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Futura Md BT" pitchFamily="34" charset="0"/>
            </a:rPr>
            <a:t>C</a:t>
          </a:r>
        </a:p>
      </dgm:t>
    </dgm:pt>
    <dgm:pt modelId="{110A848C-201B-46AD-8971-3A17E91D8D6B}" type="parTrans" cxnId="{6D3BF091-0C78-4091-A22A-37BCF6A4BC5B}">
      <dgm:prSet/>
      <dgm:spPr/>
      <dgm:t>
        <a:bodyPr/>
        <a:lstStyle/>
        <a:p>
          <a:endParaRPr lang="es-ES"/>
        </a:p>
      </dgm:t>
    </dgm:pt>
    <dgm:pt modelId="{DE70E06C-FA02-45BE-B864-D6C88403891F}" type="sibTrans" cxnId="{6D3BF091-0C78-4091-A22A-37BCF6A4BC5B}">
      <dgm:prSet/>
      <dgm:spPr/>
      <dgm:t>
        <a:bodyPr/>
        <a:lstStyle/>
        <a:p>
          <a:endParaRPr lang="es-ES"/>
        </a:p>
      </dgm:t>
    </dgm:pt>
    <dgm:pt modelId="{470546A9-7DB5-45E9-B1A9-B620205F70B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BR" altLang="es-E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Futura Md BT" pitchFamily="34" charset="0"/>
            </a:rPr>
            <a:t>B</a:t>
          </a:r>
        </a:p>
      </dgm:t>
    </dgm:pt>
    <dgm:pt modelId="{83C689B1-7B14-4666-8724-056DF963F010}" type="parTrans" cxnId="{44BE78EE-B261-44F5-AAF1-3EFD4BFE6C9B}">
      <dgm:prSet/>
      <dgm:spPr/>
      <dgm:t>
        <a:bodyPr/>
        <a:lstStyle/>
        <a:p>
          <a:endParaRPr lang="es-ES"/>
        </a:p>
      </dgm:t>
    </dgm:pt>
    <dgm:pt modelId="{DD7FCBB0-FACE-449F-8B66-46535A7A9C21}" type="sibTrans" cxnId="{44BE78EE-B261-44F5-AAF1-3EFD4BFE6C9B}">
      <dgm:prSet/>
      <dgm:spPr/>
      <dgm:t>
        <a:bodyPr/>
        <a:lstStyle/>
        <a:p>
          <a:endParaRPr lang="es-ES"/>
        </a:p>
      </dgm:t>
    </dgm:pt>
    <dgm:pt modelId="{7873DFD5-A7F6-4624-8187-AE9198178DCE}" type="pres">
      <dgm:prSet presAssocID="{E701EC32-2F3F-4FD5-9F73-2F7850D0823D}" presName="compositeShape" presStyleCnt="0">
        <dgm:presLayoutVars>
          <dgm:chMax val="7"/>
          <dgm:dir/>
          <dgm:resizeHandles val="exact"/>
        </dgm:presLayoutVars>
      </dgm:prSet>
      <dgm:spPr/>
    </dgm:pt>
    <dgm:pt modelId="{1EBF95E6-14CD-4FF7-8DF3-E484391B9DAF}" type="pres">
      <dgm:prSet presAssocID="{B68053F4-2E2B-451D-B181-AC59E6AE7F77}" presName="circ1" presStyleLbl="vennNode1" presStyleIdx="0" presStyleCnt="3"/>
      <dgm:spPr/>
    </dgm:pt>
    <dgm:pt modelId="{89ACA7E6-5724-4010-810C-2937E07E49D3}" type="pres">
      <dgm:prSet presAssocID="{B68053F4-2E2B-451D-B181-AC59E6AE7F7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70A4246-C1AF-4332-A14B-36303EFA10D3}" type="pres">
      <dgm:prSet presAssocID="{0FE259C5-FCB2-4BB6-A842-91DE86DF8724}" presName="circ2" presStyleLbl="vennNode1" presStyleIdx="1" presStyleCnt="3"/>
      <dgm:spPr/>
    </dgm:pt>
    <dgm:pt modelId="{06190A75-6CF8-4066-B218-B130BCF7C261}" type="pres">
      <dgm:prSet presAssocID="{0FE259C5-FCB2-4BB6-A842-91DE86DF872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BD9E392-399D-4DBF-BDBD-3FCD1539AE94}" type="pres">
      <dgm:prSet presAssocID="{470546A9-7DB5-45E9-B1A9-B620205F70B4}" presName="circ3" presStyleLbl="vennNode1" presStyleIdx="2" presStyleCnt="3"/>
      <dgm:spPr/>
    </dgm:pt>
    <dgm:pt modelId="{DF7E3262-86B1-46A9-9271-81AC3303D56F}" type="pres">
      <dgm:prSet presAssocID="{470546A9-7DB5-45E9-B1A9-B620205F70B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A9551B1-0A1C-46BA-897A-6ADB3C7F077E}" type="presOf" srcId="{470546A9-7DB5-45E9-B1A9-B620205F70B4}" destId="{DF7E3262-86B1-46A9-9271-81AC3303D56F}" srcOrd="1" destOrd="0" presId="urn:microsoft.com/office/officeart/2005/8/layout/venn1"/>
    <dgm:cxn modelId="{EC0A58E3-54AE-4614-ABE8-1101FFDA9454}" type="presOf" srcId="{B68053F4-2E2B-451D-B181-AC59E6AE7F77}" destId="{1EBF95E6-14CD-4FF7-8DF3-E484391B9DAF}" srcOrd="0" destOrd="0" presId="urn:microsoft.com/office/officeart/2005/8/layout/venn1"/>
    <dgm:cxn modelId="{8E1D22CC-4138-4E2C-B18A-A22E73B60BD3}" type="presOf" srcId="{0FE259C5-FCB2-4BB6-A842-91DE86DF8724}" destId="{970A4246-C1AF-4332-A14B-36303EFA10D3}" srcOrd="0" destOrd="0" presId="urn:microsoft.com/office/officeart/2005/8/layout/venn1"/>
    <dgm:cxn modelId="{44BE78EE-B261-44F5-AAF1-3EFD4BFE6C9B}" srcId="{E701EC32-2F3F-4FD5-9F73-2F7850D0823D}" destId="{470546A9-7DB5-45E9-B1A9-B620205F70B4}" srcOrd="2" destOrd="0" parTransId="{83C689B1-7B14-4666-8724-056DF963F010}" sibTransId="{DD7FCBB0-FACE-449F-8B66-46535A7A9C21}"/>
    <dgm:cxn modelId="{619A6B99-D91C-47FA-96F2-BBF0DBCD04BB}" type="presOf" srcId="{0FE259C5-FCB2-4BB6-A842-91DE86DF8724}" destId="{06190A75-6CF8-4066-B218-B130BCF7C261}" srcOrd="1" destOrd="0" presId="urn:microsoft.com/office/officeart/2005/8/layout/venn1"/>
    <dgm:cxn modelId="{A35D9D00-0C4C-46DF-89AB-E2E6FC861A9E}" type="presOf" srcId="{470546A9-7DB5-45E9-B1A9-B620205F70B4}" destId="{BBD9E392-399D-4DBF-BDBD-3FCD1539AE94}" srcOrd="0" destOrd="0" presId="urn:microsoft.com/office/officeart/2005/8/layout/venn1"/>
    <dgm:cxn modelId="{76E7E2EA-E7ED-43BA-AF8F-C4C06DE0359A}" type="presOf" srcId="{E701EC32-2F3F-4FD5-9F73-2F7850D0823D}" destId="{7873DFD5-A7F6-4624-8187-AE9198178DCE}" srcOrd="0" destOrd="0" presId="urn:microsoft.com/office/officeart/2005/8/layout/venn1"/>
    <dgm:cxn modelId="{6D3BF091-0C78-4091-A22A-37BCF6A4BC5B}" srcId="{E701EC32-2F3F-4FD5-9F73-2F7850D0823D}" destId="{0FE259C5-FCB2-4BB6-A842-91DE86DF8724}" srcOrd="1" destOrd="0" parTransId="{110A848C-201B-46AD-8971-3A17E91D8D6B}" sibTransId="{DE70E06C-FA02-45BE-B864-D6C88403891F}"/>
    <dgm:cxn modelId="{EEDE8475-F2F5-4D4D-BB64-F64DAA414E2E}" type="presOf" srcId="{B68053F4-2E2B-451D-B181-AC59E6AE7F77}" destId="{89ACA7E6-5724-4010-810C-2937E07E49D3}" srcOrd="1" destOrd="0" presId="urn:microsoft.com/office/officeart/2005/8/layout/venn1"/>
    <dgm:cxn modelId="{E24B2485-E783-4C97-9796-9A4357382C0C}" srcId="{E701EC32-2F3F-4FD5-9F73-2F7850D0823D}" destId="{B68053F4-2E2B-451D-B181-AC59E6AE7F77}" srcOrd="0" destOrd="0" parTransId="{D061614F-A894-4AFD-AE13-755CC6C2F194}" sibTransId="{E11E7AC5-EBC6-4833-8DDC-6D9C8153FB9B}"/>
    <dgm:cxn modelId="{1953BE33-AC51-434C-8821-C833B409891B}" type="presParOf" srcId="{7873DFD5-A7F6-4624-8187-AE9198178DCE}" destId="{1EBF95E6-14CD-4FF7-8DF3-E484391B9DAF}" srcOrd="0" destOrd="0" presId="urn:microsoft.com/office/officeart/2005/8/layout/venn1"/>
    <dgm:cxn modelId="{DEDCE6DC-8406-442D-B282-0E466527038A}" type="presParOf" srcId="{7873DFD5-A7F6-4624-8187-AE9198178DCE}" destId="{89ACA7E6-5724-4010-810C-2937E07E49D3}" srcOrd="1" destOrd="0" presId="urn:microsoft.com/office/officeart/2005/8/layout/venn1"/>
    <dgm:cxn modelId="{9908E081-D95C-4C15-A7F3-CC30B3B84C77}" type="presParOf" srcId="{7873DFD5-A7F6-4624-8187-AE9198178DCE}" destId="{970A4246-C1AF-4332-A14B-36303EFA10D3}" srcOrd="2" destOrd="0" presId="urn:microsoft.com/office/officeart/2005/8/layout/venn1"/>
    <dgm:cxn modelId="{AF4487FB-D603-49A8-8817-78973313E446}" type="presParOf" srcId="{7873DFD5-A7F6-4624-8187-AE9198178DCE}" destId="{06190A75-6CF8-4066-B218-B130BCF7C261}" srcOrd="3" destOrd="0" presId="urn:microsoft.com/office/officeart/2005/8/layout/venn1"/>
    <dgm:cxn modelId="{ABB480EB-2DC5-4B8B-BB8C-628EFDBC18DA}" type="presParOf" srcId="{7873DFD5-A7F6-4624-8187-AE9198178DCE}" destId="{BBD9E392-399D-4DBF-BDBD-3FCD1539AE94}" srcOrd="4" destOrd="0" presId="urn:microsoft.com/office/officeart/2005/8/layout/venn1"/>
    <dgm:cxn modelId="{3EEE2A2E-84FF-4193-BB45-83A05ADA202D}" type="presParOf" srcId="{7873DFD5-A7F6-4624-8187-AE9198178DCE}" destId="{DF7E3262-86B1-46A9-9271-81AC3303D56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BF95E6-14CD-4FF7-8DF3-E484391B9DAF}">
      <dsp:nvSpPr>
        <dsp:cNvPr id="0" name=""/>
        <dsp:cNvSpPr/>
      </dsp:nvSpPr>
      <dsp:spPr>
        <a:xfrm>
          <a:off x="1424920" y="60167"/>
          <a:ext cx="2888020" cy="28880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BR" altLang="es-ES" sz="6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Futura Md BT" pitchFamily="34" charset="0"/>
            </a:rPr>
            <a:t>A</a:t>
          </a:r>
        </a:p>
      </dsp:txBody>
      <dsp:txXfrm>
        <a:off x="1809989" y="565570"/>
        <a:ext cx="2117881" cy="1299609"/>
      </dsp:txXfrm>
    </dsp:sp>
    <dsp:sp modelId="{970A4246-C1AF-4332-A14B-36303EFA10D3}">
      <dsp:nvSpPr>
        <dsp:cNvPr id="0" name=""/>
        <dsp:cNvSpPr/>
      </dsp:nvSpPr>
      <dsp:spPr>
        <a:xfrm>
          <a:off x="2467014" y="1865180"/>
          <a:ext cx="2888020" cy="28880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BR" altLang="es-ES" sz="6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Futura Md BT" pitchFamily="34" charset="0"/>
            </a:rPr>
            <a:t>C</a:t>
          </a:r>
        </a:p>
      </dsp:txBody>
      <dsp:txXfrm>
        <a:off x="3350267" y="2611252"/>
        <a:ext cx="1732812" cy="1588411"/>
      </dsp:txXfrm>
    </dsp:sp>
    <dsp:sp modelId="{BBD9E392-399D-4DBF-BDBD-3FCD1539AE94}">
      <dsp:nvSpPr>
        <dsp:cNvPr id="0" name=""/>
        <dsp:cNvSpPr/>
      </dsp:nvSpPr>
      <dsp:spPr>
        <a:xfrm>
          <a:off x="382825" y="1865180"/>
          <a:ext cx="2888020" cy="28880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pt-BR" altLang="es-ES" sz="6500" b="0" i="0" u="none" strike="noStrike" kern="1200" cap="none" normalizeH="0" baseline="0">
              <a:ln>
                <a:noFill/>
              </a:ln>
              <a:solidFill>
                <a:schemeClr val="bg1"/>
              </a:solidFill>
              <a:effectLst/>
              <a:latin typeface="Futura Md BT" pitchFamily="34" charset="0"/>
            </a:rPr>
            <a:t>B</a:t>
          </a:r>
        </a:p>
      </dsp:txBody>
      <dsp:txXfrm>
        <a:off x="654781" y="2611252"/>
        <a:ext cx="1732812" cy="1588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7643C-9035-44EB-B2B3-669036E7E226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C6C59-8DFE-4B60-9F54-DF0B889C16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74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84FCA2-3150-4F94-8ED9-188C977F0E78}" type="slidenum">
              <a:rPr lang="es-ES" altLang="es-ES" sz="1200"/>
              <a:pPr/>
              <a:t>3</a:t>
            </a:fld>
            <a:endParaRPr lang="es-ES" altLang="es-E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360993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DDAA989-B50F-4069-B448-2229B83F7E4C}" type="slidenum">
              <a:rPr lang="es-ES" altLang="es-ES" sz="1200"/>
              <a:pPr/>
              <a:t>4</a:t>
            </a:fld>
            <a:endParaRPr lang="es-ES" altLang="es-E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775328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1C6B987-A353-4E30-908E-54CE7387E4D3}" type="slidenum">
              <a:rPr lang="es-ES" altLang="es-ES" sz="1200"/>
              <a:pPr/>
              <a:t>5</a:t>
            </a:fld>
            <a:endParaRPr lang="es-ES" altLang="es-E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3385819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EC8C8C-2A0B-4CB7-B9C9-4EC378D9F7A5}" type="slidenum">
              <a:rPr lang="es-ES" altLang="es-ES" sz="1200"/>
              <a:pPr/>
              <a:t>6</a:t>
            </a:fld>
            <a:endParaRPr lang="es-ES" altLang="es-E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399311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3C8EC99-61E0-41B5-91DE-C211458FE0D0}" type="slidenum">
              <a:rPr lang="es-ES" altLang="es-ES" sz="1200"/>
              <a:pPr/>
              <a:t>7</a:t>
            </a:fld>
            <a:endParaRPr lang="es-ES" altLang="es-E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1923717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CA1AB2-C203-4FB4-A656-2BFE49A93180}" type="slidenum">
              <a:rPr lang="es-ES" altLang="es-ES" sz="1200"/>
              <a:pPr/>
              <a:t>8</a:t>
            </a:fld>
            <a:endParaRPr lang="es-ES" altLang="es-E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352471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AA8ED9-8E2F-4A91-9201-B4E09068BC83}" type="slidenum">
              <a:rPr lang="es-ES" altLang="es-ES" sz="1200"/>
              <a:pPr/>
              <a:t>9</a:t>
            </a:fld>
            <a:endParaRPr lang="es-ES" altLang="es-E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167791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65636B8-C2CC-40EA-A84B-CE9B02497FC6}" type="slidenum">
              <a:rPr lang="es-ES" altLang="es-ES" sz="1200"/>
              <a:pPr/>
              <a:t>10</a:t>
            </a:fld>
            <a:endParaRPr lang="es-ES" altLang="es-E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4149869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646DC1-B8EB-4999-BBE0-FD9FB71C14F7}" type="slidenum">
              <a:rPr lang="es-ES" altLang="es-ES" sz="1200"/>
              <a:pPr/>
              <a:t>11</a:t>
            </a:fld>
            <a:endParaRPr lang="es-ES" altLang="es-E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C" altLang="es-ES"/>
          </a:p>
        </p:txBody>
      </p:sp>
    </p:spTree>
    <p:extLst>
      <p:ext uri="{BB962C8B-B14F-4D97-AF65-F5344CB8AC3E}">
        <p14:creationId xmlns:p14="http://schemas.microsoft.com/office/powerpoint/2010/main" val="295301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D:\Meus%20Documentos\Viviane%20Junqueira\Programa%20Mata%20Atl&#226;ntica\Corredor%20Central\Veracel\Relat&#243;rios_Veracel\SilveCosulte%20Relatorio1.do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Febrero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43126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060" y="1723323"/>
            <a:ext cx="6986825" cy="5134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24675" cy="172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0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Resultado de imagen para relacion sociedad naturaleza tres dimensi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66" y="1662289"/>
            <a:ext cx="7145854" cy="47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2927350" y="620713"/>
            <a:ext cx="59055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pt-BR" altLang="es-ES" sz="3600" b="1">
                <a:latin typeface="Arial" panose="020B0604020202020204" pitchFamily="34" charset="0"/>
              </a:rPr>
              <a:t>ECOMAPEAMIENTO</a:t>
            </a:r>
            <a:endParaRPr lang="es-EC" altLang="es-ES" sz="36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90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919288" y="188913"/>
            <a:ext cx="842486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3200" dirty="0">
                <a:solidFill>
                  <a:schemeClr val="bg1"/>
                </a:solidFill>
                <a:latin typeface="Futura Md BT" pitchFamily="34" charset="0"/>
              </a:rPr>
              <a:t>¿Como </a:t>
            </a:r>
            <a:r>
              <a:rPr lang="pt-BR" altLang="es-ES" sz="3200" dirty="0" err="1">
                <a:solidFill>
                  <a:schemeClr val="bg1"/>
                </a:solidFill>
                <a:latin typeface="Futura Md BT" pitchFamily="34" charset="0"/>
              </a:rPr>
              <a:t>son</a:t>
            </a:r>
            <a:r>
              <a:rPr lang="pt-BR" altLang="es-ES" sz="3200" dirty="0">
                <a:solidFill>
                  <a:schemeClr val="bg1"/>
                </a:solidFill>
                <a:latin typeface="Futura Md BT" pitchFamily="34" charset="0"/>
              </a:rPr>
              <a:t> elaborados </a:t>
            </a:r>
            <a:r>
              <a:rPr lang="pt-BR" altLang="es-ES" sz="3200" dirty="0" err="1">
                <a:solidFill>
                  <a:schemeClr val="bg1"/>
                </a:solidFill>
                <a:latin typeface="Futura Md BT" pitchFamily="34" charset="0"/>
              </a:rPr>
              <a:t>los</a:t>
            </a:r>
            <a:r>
              <a:rPr lang="pt-BR" altLang="es-ES" sz="3200" dirty="0">
                <a:solidFill>
                  <a:schemeClr val="bg1"/>
                </a:solidFill>
                <a:latin typeface="Futura Md BT" pitchFamily="34" charset="0"/>
              </a:rPr>
              <a:t>  diagnósticos </a:t>
            </a:r>
            <a:r>
              <a:rPr lang="pt-BR" altLang="es-ES" sz="3200" dirty="0" err="1">
                <a:solidFill>
                  <a:schemeClr val="bg1"/>
                </a:solidFill>
                <a:latin typeface="Futura Md BT" pitchFamily="34" charset="0"/>
              </a:rPr>
              <a:t>institucionales</a:t>
            </a:r>
            <a:r>
              <a:rPr lang="pt-BR" altLang="es-ES" sz="3200" dirty="0">
                <a:solidFill>
                  <a:schemeClr val="bg1"/>
                </a:solidFill>
                <a:latin typeface="Futura Md BT" pitchFamily="34" charset="0"/>
              </a:rPr>
              <a:t>?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19288" y="1412875"/>
            <a:ext cx="8424862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Contratación de empresas especializadas y caras 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Producto final: listas o tablas de organizaciones sin información sobre gestión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No se conoce el grado de importancia de cada institución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No se conoce el grado de inter-dependencia entre las instituciones</a:t>
            </a:r>
            <a:endParaRPr lang="pt-BR" altLang="es-ES">
              <a:solidFill>
                <a:schemeClr val="bg1"/>
              </a:solidFill>
            </a:endParaRP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1703389" y="5876925"/>
            <a:ext cx="88677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es-ES" sz="1200">
                <a:hlinkClick r:id="rId3" action="ppaction://hlinkfile"/>
              </a:rPr>
              <a:t>D:\Meus Documentos\Viviane Junqueira\Programa Mata Atlântica\Corredor Central\Veracel\Relatórios_Veracel\SilveCosulte Relatorio1.doc</a:t>
            </a:r>
            <a:endParaRPr lang="pt-BR" altLang="es-ES" sz="1200"/>
          </a:p>
        </p:txBody>
      </p:sp>
    </p:spTree>
    <p:extLst>
      <p:ext uri="{BB962C8B-B14F-4D97-AF65-F5344CB8AC3E}">
        <p14:creationId xmlns:p14="http://schemas.microsoft.com/office/powerpoint/2010/main" val="27532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703388" y="44450"/>
            <a:ext cx="896461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2800">
                <a:solidFill>
                  <a:schemeClr val="bg1"/>
                </a:solidFill>
                <a:latin typeface="Futura Md BT" pitchFamily="34" charset="0"/>
              </a:rPr>
              <a:t>Por que el ecomapa es utilizado como herramienta de diagnóstico?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631951" y="1125538"/>
            <a:ext cx="8893175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sz="2300">
                <a:solidFill>
                  <a:schemeClr val="bg1"/>
                </a:solidFill>
                <a:latin typeface="Futura Md BT" pitchFamily="34" charset="0"/>
              </a:rPr>
              <a:t>Puede ser realizado por cualquier miembro del equipo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sz="2300">
                <a:solidFill>
                  <a:schemeClr val="bg1"/>
                </a:solidFill>
                <a:latin typeface="Futura Md BT" pitchFamily="34" charset="0"/>
              </a:rPr>
              <a:t>Producto final: análisis de los processos y mapa de relaciones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sz="2300">
                <a:solidFill>
                  <a:schemeClr val="bg1"/>
                </a:solidFill>
                <a:latin typeface="Futura Md BT" pitchFamily="34" charset="0"/>
              </a:rPr>
              <a:t>Presenta una vision gráfica del contexto donde se actuará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sz="2300">
                <a:solidFill>
                  <a:schemeClr val="bg1"/>
                </a:solidFill>
                <a:latin typeface="Futura Md BT" pitchFamily="34" charset="0"/>
              </a:rPr>
              <a:t>Permite conocer y entender los conflictos (conocidos y desconocidos)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sz="2300">
                <a:solidFill>
                  <a:schemeClr val="bg1"/>
                </a:solidFill>
                <a:latin typeface="Futura Md BT" pitchFamily="34" charset="0"/>
              </a:rPr>
              <a:t> El tiempo entre la elaboración y el producto final es corto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sz="2300">
                <a:solidFill>
                  <a:schemeClr val="bg1"/>
                </a:solidFill>
                <a:latin typeface="Futura Md BT" pitchFamily="34" charset="0"/>
              </a:rPr>
              <a:t>Facilita el proceso de toma de decisiones  </a:t>
            </a:r>
            <a:endParaRPr lang="pt-BR" altLang="es-ES" sz="23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2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703388" y="188914"/>
            <a:ext cx="8964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3200">
                <a:solidFill>
                  <a:schemeClr val="bg1"/>
                </a:solidFill>
                <a:latin typeface="Futura Md BT" pitchFamily="34" charset="0"/>
              </a:rPr>
              <a:t>Para que sirve un ecomapa?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1774825" y="981076"/>
            <a:ext cx="8642350" cy="550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Establecer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el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grado de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interdependencia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entre diferentes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actores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sociales</a:t>
            </a:r>
            <a:endParaRPr lang="pt-BR" altLang="es-ES" dirty="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</a:pPr>
            <a:endParaRPr lang="pt-BR" altLang="es-ES" sz="1400" dirty="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Realizar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un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estudio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de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la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interacción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de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la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organización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con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su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ambiente</a:t>
            </a:r>
          </a:p>
          <a:p>
            <a:pPr eaLnBrk="1" hangingPunct="1">
              <a:lnSpc>
                <a:spcPct val="160000"/>
              </a:lnSpc>
            </a:pPr>
            <a:endParaRPr lang="pt-BR" altLang="es-ES" sz="1400" dirty="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Identificar relaciones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actuales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y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potenciales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de personas e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instituciones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em redes de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articulación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e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información</a:t>
            </a:r>
            <a:endParaRPr lang="pt-BR" altLang="es-ES" dirty="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Evaluar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el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desarollo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las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relaciones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con</a:t>
            </a:r>
            <a:r>
              <a:rPr lang="pt-BR" altLang="es-ES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dirty="0" err="1">
                <a:solidFill>
                  <a:schemeClr val="bg1"/>
                </a:solidFill>
                <a:latin typeface="Futura Md BT" pitchFamily="34" charset="0"/>
              </a:rPr>
              <a:t>socios</a:t>
            </a:r>
            <a:endParaRPr lang="pt-BR" altLang="es-ES" dirty="0">
              <a:solidFill>
                <a:schemeClr val="bg1"/>
              </a:solidFill>
              <a:latin typeface="Futura Md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2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Text Box 2"/>
          <p:cNvSpPr txBox="1">
            <a:spLocks noChangeArrowheads="1"/>
          </p:cNvSpPr>
          <p:nvPr/>
        </p:nvSpPr>
        <p:spPr bwMode="auto">
          <a:xfrm>
            <a:off x="1703388" y="115889"/>
            <a:ext cx="8964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3200">
                <a:solidFill>
                  <a:schemeClr val="bg1"/>
                </a:solidFill>
                <a:latin typeface="Futura Md BT" pitchFamily="34" charset="0"/>
              </a:rPr>
              <a:t>Orígenes  del ecomapa</a:t>
            </a:r>
          </a:p>
        </p:txBody>
      </p:sp>
      <p:sp>
        <p:nvSpPr>
          <p:cNvPr id="1036" name="Text Box 3"/>
          <p:cNvSpPr txBox="1">
            <a:spLocks noChangeArrowheads="1"/>
          </p:cNvSpPr>
          <p:nvPr/>
        </p:nvSpPr>
        <p:spPr bwMode="auto">
          <a:xfrm>
            <a:off x="1774825" y="981075"/>
            <a:ext cx="8642350" cy="7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</a:pPr>
            <a:endParaRPr lang="pt-BR" altLang="es-ES" sz="140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</a:pPr>
            <a:endParaRPr lang="pt-BR" altLang="es-ES" sz="1400">
              <a:solidFill>
                <a:schemeClr val="bg1"/>
              </a:solidFill>
              <a:latin typeface="Futura Md BT" pitchFamily="34" charset="0"/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452562" y="908050"/>
            <a:ext cx="9323388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60000"/>
              </a:lnSpc>
            </a:pPr>
            <a:r>
              <a:rPr lang="pt-BR" altLang="es-ES" sz="2000">
                <a:solidFill>
                  <a:schemeClr val="bg1"/>
                </a:solidFill>
                <a:latin typeface="Futura Md BT" pitchFamily="34" charset="0"/>
              </a:rPr>
              <a:t>Diagrama de Venn-Euler</a:t>
            </a: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 - </a:t>
            </a:r>
            <a:r>
              <a:rPr lang="pt-BR" altLang="es-ES" sz="2000">
                <a:solidFill>
                  <a:schemeClr val="bg1"/>
                </a:solidFill>
                <a:latin typeface="Futura Md BT" pitchFamily="34" charset="0"/>
              </a:rPr>
              <a:t>Teoria de la organización de los conjuntos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46957754"/>
              </p:ext>
            </p:extLst>
          </p:nvPr>
        </p:nvGraphicFramePr>
        <p:xfrm>
          <a:off x="447833" y="1664339"/>
          <a:ext cx="5737861" cy="4813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6527800" y="2565400"/>
            <a:ext cx="3862388" cy="26776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pt-BR" altLang="es-ES">
                <a:solidFill>
                  <a:schemeClr val="bg1"/>
                </a:solidFill>
              </a:rPr>
              <a:t> </a:t>
            </a: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Contiene</a:t>
            </a:r>
          </a:p>
          <a:p>
            <a:pPr eaLnBrk="1" hangingPunct="1">
              <a:buFontTx/>
              <a:buChar char="•"/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 Esta contenido</a:t>
            </a:r>
          </a:p>
          <a:p>
            <a:pPr eaLnBrk="1" hangingPunct="1">
              <a:buFontTx/>
              <a:buChar char="•"/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 Intersección</a:t>
            </a:r>
          </a:p>
          <a:p>
            <a:pPr eaLnBrk="1" hangingPunct="1">
              <a:buFontTx/>
              <a:buChar char="•"/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 No esta contenido</a:t>
            </a:r>
          </a:p>
        </p:txBody>
      </p:sp>
    </p:spTree>
    <p:extLst>
      <p:ext uri="{BB962C8B-B14F-4D97-AF65-F5344CB8AC3E}">
        <p14:creationId xmlns:p14="http://schemas.microsoft.com/office/powerpoint/2010/main" val="110213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24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703388" y="115889"/>
            <a:ext cx="8964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3200">
                <a:solidFill>
                  <a:schemeClr val="bg1"/>
                </a:solidFill>
                <a:latin typeface="Futura Md BT" pitchFamily="34" charset="0"/>
              </a:rPr>
              <a:t>Orígenes  del ecomapa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774825" y="981075"/>
            <a:ext cx="8642350" cy="7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</a:pPr>
            <a:endParaRPr lang="pt-BR" altLang="es-ES" sz="140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</a:pPr>
            <a:endParaRPr lang="pt-BR" altLang="es-ES" sz="1400">
              <a:solidFill>
                <a:schemeClr val="bg1"/>
              </a:solidFill>
              <a:latin typeface="Futura Md BT" pitchFamily="34" charset="0"/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27126" y="908051"/>
            <a:ext cx="9864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60000"/>
              </a:lnSpc>
            </a:pPr>
            <a:r>
              <a:rPr lang="pt-BR" altLang="es-ES" sz="2000" dirty="0">
                <a:solidFill>
                  <a:schemeClr val="bg1"/>
                </a:solidFill>
                <a:latin typeface="Futura Md BT" pitchFamily="34" charset="0"/>
              </a:rPr>
              <a:t>Mapa de </a:t>
            </a:r>
            <a:r>
              <a:rPr lang="pt-BR" altLang="es-ES" sz="2000" dirty="0" err="1">
                <a:solidFill>
                  <a:schemeClr val="bg1"/>
                </a:solidFill>
                <a:latin typeface="Futura Md BT" pitchFamily="34" charset="0"/>
              </a:rPr>
              <a:t>riesgos</a:t>
            </a:r>
            <a:r>
              <a:rPr lang="pt-BR" altLang="es-ES" sz="2000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sz="2000" dirty="0" err="1">
                <a:solidFill>
                  <a:schemeClr val="bg1"/>
                </a:solidFill>
                <a:latin typeface="Futura Md BT" pitchFamily="34" charset="0"/>
              </a:rPr>
              <a:t>ambientales</a:t>
            </a:r>
            <a:r>
              <a:rPr lang="pt-BR" altLang="es-ES" sz="2000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sz="2000" dirty="0" err="1">
                <a:solidFill>
                  <a:schemeClr val="bg1"/>
                </a:solidFill>
                <a:latin typeface="Futura Md BT" pitchFamily="34" charset="0"/>
              </a:rPr>
              <a:t>en</a:t>
            </a:r>
            <a:r>
              <a:rPr lang="pt-BR" altLang="es-ES" sz="2000" dirty="0">
                <a:solidFill>
                  <a:schemeClr val="bg1"/>
                </a:solidFill>
                <a:latin typeface="Futura Md BT" pitchFamily="34" charset="0"/>
              </a:rPr>
              <a:t> empresas – </a:t>
            </a:r>
            <a:r>
              <a:rPr lang="pt-BR" altLang="es-ES" sz="2000" dirty="0" err="1">
                <a:solidFill>
                  <a:schemeClr val="bg1"/>
                </a:solidFill>
                <a:latin typeface="Futura Md BT" pitchFamily="34" charset="0"/>
              </a:rPr>
              <a:t>Comunidad</a:t>
            </a:r>
            <a:r>
              <a:rPr lang="pt-BR" altLang="es-ES" sz="2000" dirty="0">
                <a:solidFill>
                  <a:schemeClr val="bg1"/>
                </a:solidFill>
                <a:latin typeface="Futura Md BT" pitchFamily="34" charset="0"/>
              </a:rPr>
              <a:t> </a:t>
            </a:r>
            <a:r>
              <a:rPr lang="pt-BR" altLang="es-ES" sz="2000" dirty="0" err="1">
                <a:solidFill>
                  <a:schemeClr val="bg1"/>
                </a:solidFill>
                <a:latin typeface="Futura Md BT" pitchFamily="34" charset="0"/>
              </a:rPr>
              <a:t>Europea</a:t>
            </a:r>
            <a:endParaRPr lang="pt-BR" altLang="es-ES" sz="2000" dirty="0">
              <a:solidFill>
                <a:schemeClr val="bg1"/>
              </a:solidFill>
              <a:latin typeface="Futura Md BT" pitchFamily="34" charset="0"/>
            </a:endParaRP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3287713" y="1844676"/>
            <a:ext cx="5256212" cy="36379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Observar y ubicar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 sz="800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Recolectar informaciones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 sz="800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Evaluar y estimar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 sz="800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Indicadores e informe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0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703388" y="115889"/>
            <a:ext cx="8964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3200">
                <a:solidFill>
                  <a:schemeClr val="bg1"/>
                </a:solidFill>
                <a:latin typeface="Futura Md BT" pitchFamily="34" charset="0"/>
              </a:rPr>
              <a:t>Orígenes  del ecomapa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774825" y="981075"/>
            <a:ext cx="8642350" cy="7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</a:pPr>
            <a:endParaRPr lang="pt-BR" altLang="es-ES" sz="140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</a:pPr>
            <a:endParaRPr lang="pt-BR" altLang="es-ES" sz="1400">
              <a:solidFill>
                <a:schemeClr val="bg1"/>
              </a:solidFill>
              <a:latin typeface="Futura Md BT" pitchFamily="34" charset="0"/>
            </a:endParaRP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127126" y="908050"/>
            <a:ext cx="9864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60000"/>
              </a:lnSpc>
            </a:pPr>
            <a:r>
              <a:rPr lang="pt-BR" altLang="es-ES" sz="2000">
                <a:solidFill>
                  <a:schemeClr val="bg1"/>
                </a:solidFill>
                <a:latin typeface="Futura Md BT" pitchFamily="34" charset="0"/>
              </a:rPr>
              <a:t>Epidemiologia – Salud comunitaria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2063750" y="1700213"/>
            <a:ext cx="8135938" cy="34901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La familia es um sistema en constante transformación</a:t>
            </a:r>
          </a:p>
          <a:p>
            <a:pPr eaLnBrk="1" hangingPunct="1">
              <a:lnSpc>
                <a:spcPct val="160000"/>
              </a:lnSpc>
            </a:pPr>
            <a:endParaRPr lang="pt-BR" altLang="es-ES" sz="90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La familia es un sistema activo que se autogobierna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endParaRPr lang="pt-BR" altLang="es-ES" sz="900">
              <a:solidFill>
                <a:schemeClr val="bg1"/>
              </a:solidFill>
              <a:latin typeface="Futura Md BT" pitchFamily="34" charset="0"/>
            </a:endParaRPr>
          </a:p>
          <a:p>
            <a:pPr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La familia es un sistema abierto en interaccion con  otros sistemas</a:t>
            </a:r>
          </a:p>
        </p:txBody>
      </p:sp>
    </p:spTree>
    <p:extLst>
      <p:ext uri="{BB962C8B-B14F-4D97-AF65-F5344CB8AC3E}">
        <p14:creationId xmlns:p14="http://schemas.microsoft.com/office/powerpoint/2010/main" val="92558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1595438" y="328614"/>
            <a:ext cx="8964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3200">
                <a:solidFill>
                  <a:schemeClr val="bg1"/>
                </a:solidFill>
                <a:latin typeface="Futura Md BT" pitchFamily="34" charset="0"/>
              </a:rPr>
              <a:t>Abordaje sistémica y ecomapeamiento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816725" y="1557338"/>
            <a:ext cx="3384550" cy="3638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Sobrevivencia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Participación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Emancipacíon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2063751" y="1557339"/>
            <a:ext cx="3527425" cy="36379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Ecosistemas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Equilibrio </a:t>
            </a:r>
          </a:p>
          <a:p>
            <a:pPr algn="just" eaLnBrk="1" hangingPunct="1">
              <a:lnSpc>
                <a:spcPct val="160000"/>
              </a:lnSpc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  <a:p>
            <a:pPr algn="just" eaLnBrk="1" hangingPunct="1">
              <a:lnSpc>
                <a:spcPct val="160000"/>
              </a:lnSpc>
              <a:buFontTx/>
              <a:buChar char="•"/>
            </a:pPr>
            <a:r>
              <a:rPr lang="pt-BR" altLang="es-ES">
                <a:solidFill>
                  <a:schemeClr val="bg1"/>
                </a:solidFill>
                <a:latin typeface="Futura Md BT" pitchFamily="34" charset="0"/>
              </a:rPr>
              <a:t>Interdependencia</a:t>
            </a:r>
          </a:p>
          <a:p>
            <a:pPr eaLnBrk="1" hangingPunct="1">
              <a:lnSpc>
                <a:spcPct val="160000"/>
              </a:lnSpc>
              <a:buFontTx/>
              <a:buChar char="•"/>
            </a:pPr>
            <a:endParaRPr lang="pt-BR" altLang="es-ES">
              <a:solidFill>
                <a:schemeClr val="bg1"/>
              </a:solidFill>
              <a:latin typeface="Futura Md BT" pitchFamily="34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788025" y="3060701"/>
            <a:ext cx="60305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es-ES"/>
              <a:t> </a:t>
            </a:r>
            <a:r>
              <a:rPr lang="pt-BR" altLang="es-ES" sz="4400">
                <a:solidFill>
                  <a:schemeClr val="bg1"/>
                </a:solidFill>
                <a:latin typeface="Futura Md BT" pitchFamily="34" charset="0"/>
              </a:rPr>
              <a:t>=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2555876" y="5732464"/>
            <a:ext cx="606742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es-ES" sz="2800" i="1">
                <a:solidFill>
                  <a:schemeClr val="bg1"/>
                </a:solidFill>
              </a:rPr>
              <a:t>Todo sistema vivo es una red de trabajo..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8394700" y="6211888"/>
            <a:ext cx="130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t-BR" altLang="es-ES" i="1">
                <a:solidFill>
                  <a:schemeClr val="bg1"/>
                </a:solidFill>
              </a:rPr>
              <a:t>F. Capra</a:t>
            </a:r>
          </a:p>
        </p:txBody>
      </p:sp>
    </p:spTree>
    <p:extLst>
      <p:ext uri="{BB962C8B-B14F-4D97-AF65-F5344CB8AC3E}">
        <p14:creationId xmlns:p14="http://schemas.microsoft.com/office/powerpoint/2010/main" val="178005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519238" y="1557339"/>
            <a:ext cx="89646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s-ES" sz="6000">
                <a:solidFill>
                  <a:schemeClr val="bg1"/>
                </a:solidFill>
                <a:latin typeface="Futura Md BT" pitchFamily="34" charset="0"/>
              </a:rPr>
              <a:t>Gracias!!!!</a:t>
            </a:r>
          </a:p>
        </p:txBody>
      </p:sp>
      <p:pic>
        <p:nvPicPr>
          <p:cNvPr id="5" name="Picture 6" descr="C:\Program Files\Common Files\Microsoft Shared\Clipart\cagcat50\PE01832_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3357563"/>
            <a:ext cx="274478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77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883</TotalTime>
  <Words>330</Words>
  <Application>Microsoft Office PowerPoint</Application>
  <PresentationFormat>Panorámica</PresentationFormat>
  <Paragraphs>82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Futura Md BT</vt:lpstr>
      <vt:lpstr>Times New Roman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60</cp:revision>
  <dcterms:created xsi:type="dcterms:W3CDTF">2016-11-11T10:52:45Z</dcterms:created>
  <dcterms:modified xsi:type="dcterms:W3CDTF">2017-02-24T23:02:31Z</dcterms:modified>
</cp:coreProperties>
</file>